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03" r:id="rId2"/>
    <p:sldId id="416" r:id="rId3"/>
    <p:sldId id="426" r:id="rId4"/>
    <p:sldId id="489" r:id="rId5"/>
    <p:sldId id="429" r:id="rId6"/>
    <p:sldId id="428" r:id="rId7"/>
    <p:sldId id="427" r:id="rId8"/>
    <p:sldId id="431" r:id="rId9"/>
    <p:sldId id="494" r:id="rId10"/>
    <p:sldId id="490" r:id="rId11"/>
    <p:sldId id="434" r:id="rId12"/>
    <p:sldId id="463" r:id="rId13"/>
    <p:sldId id="477" r:id="rId14"/>
    <p:sldId id="479" r:id="rId15"/>
    <p:sldId id="405" r:id="rId16"/>
    <p:sldId id="325" r:id="rId17"/>
    <p:sldId id="382" r:id="rId18"/>
    <p:sldId id="413" r:id="rId19"/>
    <p:sldId id="354" r:id="rId20"/>
    <p:sldId id="356" r:id="rId21"/>
    <p:sldId id="350" r:id="rId22"/>
    <p:sldId id="372" r:id="rId23"/>
    <p:sldId id="414" r:id="rId24"/>
    <p:sldId id="493" r:id="rId25"/>
    <p:sldId id="492" r:id="rId26"/>
    <p:sldId id="485" r:id="rId27"/>
    <p:sldId id="486" r:id="rId28"/>
    <p:sldId id="488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608"/>
    <a:srgbClr val="EEA09A"/>
    <a:srgbClr val="F4AB94"/>
    <a:srgbClr val="CDACE6"/>
    <a:srgbClr val="AC75D5"/>
    <a:srgbClr val="7030A0"/>
    <a:srgbClr val="C00000"/>
    <a:srgbClr val="F2F2F2"/>
    <a:srgbClr val="0070C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7" autoAdjust="0"/>
    <p:restoredTop sz="96408" autoAdjust="0"/>
  </p:normalViewPr>
  <p:slideViewPr>
    <p:cSldViewPr snapToGrid="0">
      <p:cViewPr varScale="1">
        <p:scale>
          <a:sx n="108" d="100"/>
          <a:sy n="108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Google%20&#1044;&#1080;&#1089;&#1082;\&#1056;&#1072;&#1073;&#1086;&#1090;&#1072;\&#1058;&#1077;&#1093;%20&#1087;&#1088;&#1080;&#1089;&#1086;&#1077;&#1076;&#1080;&#1085;&#1077;&#1085;&#1080;&#1077;\2019\&#1043;&#1088;&#1072;&#1092;&#1080;&#1082;&#1080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Google%20&#1044;&#1080;&#1089;&#1082;\&#1056;&#1072;&#1073;&#1086;&#1090;&#1072;\&#1058;&#1077;&#1093;%20&#1087;&#1088;&#1080;&#1089;&#1086;&#1077;&#1076;&#1080;&#1085;&#1077;&#1085;&#1080;&#1077;\2019\&#1043;&#1088;&#1072;&#1092;&#1080;&#1082;&#1080;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Google%20&#1044;&#1080;&#1089;&#1082;\&#1056;&#1072;&#1073;&#1086;&#1090;&#1072;\&#1058;&#1077;&#1093;%20&#1087;&#1088;&#1080;&#1089;&#1086;&#1077;&#1076;&#1080;&#1085;&#1077;&#1085;&#1080;&#1077;\2019\&#1043;&#1088;&#1072;&#1092;&#1080;&#1082;&#1080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Google%20&#1044;&#1080;&#1089;&#1082;\&#1056;&#1072;&#1073;&#1086;&#1090;&#1072;\&#1058;&#1077;&#1093;%20&#1087;&#1088;&#1080;&#1089;&#1086;&#1077;&#1076;&#1080;&#1085;&#1077;&#1085;&#1080;&#1077;\2019\&#1043;&#1088;&#1072;&#1092;&#1080;&#1082;&#1080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диагр!$F$2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диагр!$E$3:$E$10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диагр!$F$3:$F$10</c:f>
              <c:numCache>
                <c:formatCode>#,##0_);\(#,##0\)</c:formatCode>
                <c:ptCount val="8"/>
                <c:pt idx="0">
                  <c:v>215.23947083899998</c:v>
                </c:pt>
                <c:pt idx="1">
                  <c:v>121.88457465</c:v>
                </c:pt>
                <c:pt idx="2">
                  <c:v>102.31316293</c:v>
                </c:pt>
                <c:pt idx="3">
                  <c:v>81.748574560000009</c:v>
                </c:pt>
                <c:pt idx="4">
                  <c:v>82.77930834</c:v>
                </c:pt>
                <c:pt idx="5">
                  <c:v>59.593015686000001</c:v>
                </c:pt>
                <c:pt idx="6">
                  <c:v>32.089704400000002</c:v>
                </c:pt>
                <c:pt idx="7">
                  <c:v>18.525544755999999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0-4C7F-BB68-724B504FDC18}"/>
            </c:ext>
          </c:extLst>
        </c:ser>
        <c:ser>
          <c:idx val="1"/>
          <c:order val="1"/>
          <c:tx>
            <c:strRef>
              <c:f>диагр!$G$2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диагр!$E$3:$E$10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диагр!$G$3:$G$10</c:f>
              <c:numCache>
                <c:formatCode>#,##0_);\(#,##0\)</c:formatCode>
                <c:ptCount val="8"/>
                <c:pt idx="0">
                  <c:v>231.40523449321802</c:v>
                </c:pt>
                <c:pt idx="1">
                  <c:v>140.39140845</c:v>
                </c:pt>
                <c:pt idx="2">
                  <c:v>113.17096728000001</c:v>
                </c:pt>
                <c:pt idx="3">
                  <c:v>94.617369449999998</c:v>
                </c:pt>
                <c:pt idx="4">
                  <c:v>89.102808499999981</c:v>
                </c:pt>
                <c:pt idx="5">
                  <c:v>65.281533600060911</c:v>
                </c:pt>
                <c:pt idx="6">
                  <c:v>38.40036382000001</c:v>
                </c:pt>
                <c:pt idx="7">
                  <c:v>20.198873310000003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30-4C7F-BB68-724B504FDC18}"/>
            </c:ext>
          </c:extLst>
        </c:ser>
        <c:ser>
          <c:idx val="2"/>
          <c:order val="2"/>
          <c:tx>
            <c:strRef>
              <c:f>диагр!$H$2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диагр!$E$3:$E$10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диагр!$H$3:$H$10</c:f>
              <c:numCache>
                <c:formatCode>#,##0_);\(#,##0\)</c:formatCode>
                <c:ptCount val="8"/>
                <c:pt idx="0">
                  <c:v>242.42740628348827</c:v>
                </c:pt>
                <c:pt idx="1">
                  <c:v>144.65768779737695</c:v>
                </c:pt>
                <c:pt idx="2">
                  <c:v>117.04619305000001</c:v>
                </c:pt>
                <c:pt idx="3">
                  <c:v>101.18992626200001</c:v>
                </c:pt>
                <c:pt idx="4">
                  <c:v>91.681880749727057</c:v>
                </c:pt>
                <c:pt idx="5">
                  <c:v>79.276940396000015</c:v>
                </c:pt>
                <c:pt idx="6">
                  <c:v>42.913827700000006</c:v>
                </c:pt>
                <c:pt idx="7">
                  <c:v>20.577981640000001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30-4C7F-BB68-724B504FDC18}"/>
            </c:ext>
          </c:extLst>
        </c:ser>
        <c:ser>
          <c:idx val="3"/>
          <c:order val="3"/>
          <c:tx>
            <c:strRef>
              <c:f>диагр!$I$2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диагр!$E$3:$E$10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диагр!$I$3:$I$10</c:f>
              <c:numCache>
                <c:formatCode>#,##0_);\(#,##0\)</c:formatCode>
                <c:ptCount val="8"/>
                <c:pt idx="0">
                  <c:v>253.73239059759999</c:v>
                </c:pt>
                <c:pt idx="1">
                  <c:v>156.45446680890919</c:v>
                </c:pt>
                <c:pt idx="2">
                  <c:v>121.39852252000001</c:v>
                </c:pt>
                <c:pt idx="3">
                  <c:v>108.80498007000001</c:v>
                </c:pt>
                <c:pt idx="4">
                  <c:v>94</c:v>
                </c:pt>
                <c:pt idx="5">
                  <c:v>84.054640298277093</c:v>
                </c:pt>
                <c:pt idx="6">
                  <c:v>43.535625180999993</c:v>
                </c:pt>
                <c:pt idx="7">
                  <c:v>21.188262460000001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30-4C7F-BB68-724B504FDC18}"/>
            </c:ext>
          </c:extLst>
        </c:ser>
        <c:ser>
          <c:idx val="4"/>
          <c:order val="4"/>
          <c:tx>
            <c:strRef>
              <c:f>диагр!$J$2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диагр!$E$3:$E$10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диагр!$J$3:$J$10</c:f>
              <c:numCache>
                <c:formatCode>#,##0_);\(#,##0\)</c:formatCode>
                <c:ptCount val="8"/>
                <c:pt idx="0">
                  <c:v>258.91318815899996</c:v>
                </c:pt>
                <c:pt idx="1">
                  <c:v>163.9619366</c:v>
                </c:pt>
                <c:pt idx="2">
                  <c:v>122.43349671999999</c:v>
                </c:pt>
                <c:pt idx="3">
                  <c:v>117.20641338632883</c:v>
                </c:pt>
                <c:pt idx="4">
                  <c:v>97</c:v>
                </c:pt>
                <c:pt idx="5">
                  <c:v>87.009332656570024</c:v>
                </c:pt>
                <c:pt idx="6">
                  <c:v>39.909441639999997</c:v>
                </c:pt>
                <c:pt idx="7">
                  <c:v>21.252427310000002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30-4C7F-BB68-724B504FDC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7"/>
        <c:axId val="117843840"/>
        <c:axId val="117845376"/>
      </c:barChart>
      <c:catAx>
        <c:axId val="1178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45376"/>
        <c:crosses val="autoZero"/>
        <c:auto val="1"/>
        <c:lblAlgn val="ctr"/>
        <c:lblOffset val="100"/>
        <c:noMultiLvlLbl val="0"/>
      </c:catAx>
      <c:valAx>
        <c:axId val="117845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 smtClean="0"/>
                  <a:t>МЛРД. РУБ.</a:t>
                </a:r>
                <a:endParaRPr lang="ru-RU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_);\(#,##0\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4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НВВ* ГП  до </a:t>
            </a:r>
            <a:r>
              <a:rPr lang="ru-RU" b="1" dirty="0" smtClean="0"/>
              <a:t>600 </a:t>
            </a:r>
            <a:r>
              <a:rPr lang="ru-RU" b="1" dirty="0"/>
              <a:t>млн. руб.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748747293275723"/>
          <c:y val="0.2039084386225665"/>
          <c:w val="0.85281907671030244"/>
          <c:h val="0.61845070339418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'ГП выборка'!$M$9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выборка'!$L$10:$L$14</c:f>
              <c:strCache>
                <c:ptCount val="5"/>
                <c:pt idx="0">
                  <c:v>Республика Мордовия</c:v>
                </c:pt>
                <c:pt idx="1">
                  <c:v>Самарская область</c:v>
                </c:pt>
                <c:pt idx="2">
                  <c:v>Нижегородская область</c:v>
                </c:pt>
                <c:pt idx="3">
                  <c:v>Самарская область</c:v>
                </c:pt>
                <c:pt idx="4">
                  <c:v>Республика Мордовия</c:v>
                </c:pt>
              </c:strCache>
            </c:strRef>
          </c:cat>
          <c:val>
            <c:numRef>
              <c:f>'ГП выборка'!$M$10:$M$14</c:f>
              <c:numCache>
                <c:formatCode>#,##0</c:formatCode>
                <c:ptCount val="5"/>
                <c:pt idx="0">
                  <c:v>124.05838</c:v>
                </c:pt>
                <c:pt idx="1">
                  <c:v>222.68398999999999</c:v>
                </c:pt>
                <c:pt idx="2">
                  <c:v>209.970403975143</c:v>
                </c:pt>
                <c:pt idx="3">
                  <c:v>378.28701000000001</c:v>
                </c:pt>
                <c:pt idx="4">
                  <c:v>501.19205999999997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B-4E7B-A1F8-CCF78E4C9EC7}"/>
            </c:ext>
          </c:extLst>
        </c:ser>
        <c:ser>
          <c:idx val="1"/>
          <c:order val="1"/>
          <c:tx>
            <c:strRef>
              <c:f>'ГП выборка'!$N$9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выборка'!$L$10:$L$14</c:f>
              <c:strCache>
                <c:ptCount val="5"/>
                <c:pt idx="0">
                  <c:v>Республика Мордовия</c:v>
                </c:pt>
                <c:pt idx="1">
                  <c:v>Самарская область</c:v>
                </c:pt>
                <c:pt idx="2">
                  <c:v>Нижегородская область</c:v>
                </c:pt>
                <c:pt idx="3">
                  <c:v>Самарская область</c:v>
                </c:pt>
                <c:pt idx="4">
                  <c:v>Республика Мордовия</c:v>
                </c:pt>
              </c:strCache>
            </c:strRef>
          </c:cat>
          <c:val>
            <c:numRef>
              <c:f>'ГП выборка'!$N$10:$N$14</c:f>
              <c:numCache>
                <c:formatCode>#,##0</c:formatCode>
                <c:ptCount val="5"/>
                <c:pt idx="0">
                  <c:v>136.17743174999998</c:v>
                </c:pt>
                <c:pt idx="1">
                  <c:v>162.72326199999998</c:v>
                </c:pt>
                <c:pt idx="2">
                  <c:v>230.48692138999999</c:v>
                </c:pt>
                <c:pt idx="3">
                  <c:v>461.89039600000001</c:v>
                </c:pt>
                <c:pt idx="4">
                  <c:v>540.72369175999995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B-4E7B-A1F8-CCF78E4C9EC7}"/>
            </c:ext>
          </c:extLst>
        </c:ser>
        <c:ser>
          <c:idx val="2"/>
          <c:order val="2"/>
          <c:tx>
            <c:strRef>
              <c:f>'ГП выборка'!$O$9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выборка'!$L$10:$L$14</c:f>
              <c:strCache>
                <c:ptCount val="5"/>
                <c:pt idx="0">
                  <c:v>Республика Мордовия</c:v>
                </c:pt>
                <c:pt idx="1">
                  <c:v>Самарская область</c:v>
                </c:pt>
                <c:pt idx="2">
                  <c:v>Нижегородская область</c:v>
                </c:pt>
                <c:pt idx="3">
                  <c:v>Самарская область</c:v>
                </c:pt>
                <c:pt idx="4">
                  <c:v>Республика Мордовия</c:v>
                </c:pt>
              </c:strCache>
            </c:strRef>
          </c:cat>
          <c:val>
            <c:numRef>
              <c:f>'ГП выборка'!$O$10:$O$14</c:f>
              <c:numCache>
                <c:formatCode>#,##0</c:formatCode>
                <c:ptCount val="5"/>
                <c:pt idx="0">
                  <c:v>185.80343507000001</c:v>
                </c:pt>
                <c:pt idx="1">
                  <c:v>218.17617999999999</c:v>
                </c:pt>
                <c:pt idx="2">
                  <c:v>246.67475544000001</c:v>
                </c:pt>
                <c:pt idx="3">
                  <c:v>583.74677800000006</c:v>
                </c:pt>
                <c:pt idx="4">
                  <c:v>592.11458800000003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B-4E7B-A1F8-CCF78E4C9EC7}"/>
            </c:ext>
          </c:extLst>
        </c:ser>
        <c:ser>
          <c:idx val="3"/>
          <c:order val="3"/>
          <c:tx>
            <c:strRef>
              <c:f>'ГП выборка'!$P$9</c:f>
              <c:strCache>
                <c:ptCount val="1"/>
                <c:pt idx="0">
                  <c:v>ЭТАЛОН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выборка'!$L$10:$L$14</c:f>
              <c:strCache>
                <c:ptCount val="5"/>
                <c:pt idx="0">
                  <c:v>Республика Мордовия</c:v>
                </c:pt>
                <c:pt idx="1">
                  <c:v>Самарская область</c:v>
                </c:pt>
                <c:pt idx="2">
                  <c:v>Нижегородская область</c:v>
                </c:pt>
                <c:pt idx="3">
                  <c:v>Самарская область</c:v>
                </c:pt>
                <c:pt idx="4">
                  <c:v>Республика Мордовия</c:v>
                </c:pt>
              </c:strCache>
            </c:strRef>
          </c:cat>
          <c:val>
            <c:numRef>
              <c:f>'ГП выборка'!$P$10:$P$14</c:f>
              <c:numCache>
                <c:formatCode>#,##0</c:formatCode>
                <c:ptCount val="5"/>
                <c:pt idx="0">
                  <c:v>323.84854602000001</c:v>
                </c:pt>
                <c:pt idx="1">
                  <c:v>319.76297199999999</c:v>
                </c:pt>
                <c:pt idx="2">
                  <c:v>421.41229752000004</c:v>
                </c:pt>
                <c:pt idx="3">
                  <c:v>734.97212100000002</c:v>
                </c:pt>
                <c:pt idx="4">
                  <c:v>685.78430400000002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B-4E7B-A1F8-CCF78E4C9EC7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54546520"/>
        <c:axId val="454546848"/>
      </c:barChart>
      <c:catAx>
        <c:axId val="45454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546848"/>
        <c:crosses val="autoZero"/>
        <c:auto val="1"/>
        <c:lblAlgn val="ctr"/>
        <c:lblOffset val="100"/>
        <c:noMultiLvlLbl val="0"/>
      </c:catAx>
      <c:valAx>
        <c:axId val="454546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/>
                  <a:t>Млн. руб.</a:t>
                </a:r>
              </a:p>
            </c:rich>
          </c:tx>
          <c:layout>
            <c:manualLayout>
              <c:xMode val="edge"/>
              <c:yMode val="edge"/>
              <c:x val="1.3750306871379271E-2"/>
              <c:y val="0.319511282576075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546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НВВ*</a:t>
            </a:r>
            <a:r>
              <a:rPr lang="ru-RU" b="1" baseline="0" dirty="0" smtClean="0"/>
              <a:t> ГП  более 1,5 млрд. руб.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'ГП выборка'!$M$20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выборка'!$L$21:$L$24</c:f>
              <c:strCache>
                <c:ptCount val="4"/>
                <c:pt idx="0">
                  <c:v>Пензенская область</c:v>
                </c:pt>
                <c:pt idx="1">
                  <c:v>Оренбургская область</c:v>
                </c:pt>
                <c:pt idx="2">
                  <c:v>Республика Татарстан</c:v>
                </c:pt>
                <c:pt idx="3">
                  <c:v>Нижегородская область</c:v>
                </c:pt>
              </c:strCache>
            </c:strRef>
          </c:cat>
          <c:val>
            <c:numRef>
              <c:f>'ГП выборка'!$M$21:$M$24</c:f>
              <c:numCache>
                <c:formatCode>#,##0</c:formatCode>
                <c:ptCount val="4"/>
                <c:pt idx="0">
                  <c:v>941.50665842000001</c:v>
                </c:pt>
                <c:pt idx="1">
                  <c:v>1823.0567430000001</c:v>
                </c:pt>
                <c:pt idx="2">
                  <c:v>2042.64348</c:v>
                </c:pt>
                <c:pt idx="3">
                  <c:v>3221.5690782199995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7-40BD-8353-3E483D83559C}"/>
            </c:ext>
          </c:extLst>
        </c:ser>
        <c:ser>
          <c:idx val="1"/>
          <c:order val="1"/>
          <c:tx>
            <c:strRef>
              <c:f>'ГП выборка'!$N$20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выборка'!$L$21:$L$24</c:f>
              <c:strCache>
                <c:ptCount val="4"/>
                <c:pt idx="0">
                  <c:v>Пензенская область</c:v>
                </c:pt>
                <c:pt idx="1">
                  <c:v>Оренбургская область</c:v>
                </c:pt>
                <c:pt idx="2">
                  <c:v>Республика Татарстан</c:v>
                </c:pt>
                <c:pt idx="3">
                  <c:v>Нижегородская область</c:v>
                </c:pt>
              </c:strCache>
            </c:strRef>
          </c:cat>
          <c:val>
            <c:numRef>
              <c:f>'ГП выборка'!$N$21:$N$24</c:f>
              <c:numCache>
                <c:formatCode>#,##0</c:formatCode>
                <c:ptCount val="4"/>
                <c:pt idx="0">
                  <c:v>1147.4394</c:v>
                </c:pt>
                <c:pt idx="1">
                  <c:v>1963.277</c:v>
                </c:pt>
                <c:pt idx="2">
                  <c:v>2368.2623599999997</c:v>
                </c:pt>
                <c:pt idx="3">
                  <c:v>3673.6670099999997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7-40BD-8353-3E483D83559C}"/>
            </c:ext>
          </c:extLst>
        </c:ser>
        <c:ser>
          <c:idx val="2"/>
          <c:order val="2"/>
          <c:tx>
            <c:strRef>
              <c:f>'ГП выборка'!$O$20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выборка'!$L$21:$L$24</c:f>
              <c:strCache>
                <c:ptCount val="4"/>
                <c:pt idx="0">
                  <c:v>Пензенская область</c:v>
                </c:pt>
                <c:pt idx="1">
                  <c:v>Оренбургская область</c:v>
                </c:pt>
                <c:pt idx="2">
                  <c:v>Республика Татарстан</c:v>
                </c:pt>
                <c:pt idx="3">
                  <c:v>Нижегородская область</c:v>
                </c:pt>
              </c:strCache>
            </c:strRef>
          </c:cat>
          <c:val>
            <c:numRef>
              <c:f>'ГП выборка'!$O$21:$O$24</c:f>
              <c:numCache>
                <c:formatCode>#,##0</c:formatCode>
                <c:ptCount val="4"/>
                <c:pt idx="0">
                  <c:v>1503.455692</c:v>
                </c:pt>
                <c:pt idx="1">
                  <c:v>2121.7082700000001</c:v>
                </c:pt>
                <c:pt idx="2">
                  <c:v>2476.3821699999999</c:v>
                </c:pt>
                <c:pt idx="3">
                  <c:v>3671.5398300000002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C7-40BD-8353-3E483D83559C}"/>
            </c:ext>
          </c:extLst>
        </c:ser>
        <c:ser>
          <c:idx val="3"/>
          <c:order val="3"/>
          <c:tx>
            <c:strRef>
              <c:f>'ГП выборка'!$P$20</c:f>
              <c:strCache>
                <c:ptCount val="1"/>
                <c:pt idx="0">
                  <c:v>ЭТАЛОН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выборка'!$L$21:$L$24</c:f>
              <c:strCache>
                <c:ptCount val="4"/>
                <c:pt idx="0">
                  <c:v>Пензенская область</c:v>
                </c:pt>
                <c:pt idx="1">
                  <c:v>Оренбургская область</c:v>
                </c:pt>
                <c:pt idx="2">
                  <c:v>Республика Татарстан</c:v>
                </c:pt>
                <c:pt idx="3">
                  <c:v>Нижегородская область</c:v>
                </c:pt>
              </c:strCache>
            </c:strRef>
          </c:cat>
          <c:val>
            <c:numRef>
              <c:f>'ГП выборка'!$P$21:$P$24</c:f>
              <c:numCache>
                <c:formatCode>#,##0</c:formatCode>
                <c:ptCount val="4"/>
                <c:pt idx="0">
                  <c:v>1455.9253469999999</c:v>
                </c:pt>
                <c:pt idx="1">
                  <c:v>2138.0524100000002</c:v>
                </c:pt>
                <c:pt idx="2">
                  <c:v>2351.7621600000002</c:v>
                </c:pt>
                <c:pt idx="3">
                  <c:v>3616.7095299999996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7-40BD-8353-3E483D83559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07229648"/>
        <c:axId val="607228992"/>
      </c:barChart>
      <c:catAx>
        <c:axId val="60722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228992"/>
        <c:crosses val="autoZero"/>
        <c:auto val="1"/>
        <c:lblAlgn val="ctr"/>
        <c:lblOffset val="100"/>
        <c:noMultiLvlLbl val="0"/>
      </c:catAx>
      <c:valAx>
        <c:axId val="60722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 smtClean="0"/>
                  <a:t>Млн.</a:t>
                </a:r>
                <a:r>
                  <a:rPr lang="ru-RU" b="1" baseline="0" dirty="0" smtClean="0"/>
                  <a:t> руб.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4.7791217855702129E-3"/>
              <c:y val="0.333323722493602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22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НВВ*</a:t>
            </a:r>
            <a:r>
              <a:rPr lang="ru-RU" b="1" baseline="0" dirty="0" smtClean="0"/>
              <a:t> ГП более 800 млн. 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35315476619911662"/>
          <c:y val="4.1435174139883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PowerPoint]ГП выборка'!$M$15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PowerPoint]ГП выборка'!$L$16:$L$19</c:f>
              <c:strCache>
                <c:ptCount val="4"/>
                <c:pt idx="0">
                  <c:v>Чувашская Республика </c:v>
                </c:pt>
                <c:pt idx="1">
                  <c:v>Ульяновская область</c:v>
                </c:pt>
                <c:pt idx="2">
                  <c:v>Кировская область</c:v>
                </c:pt>
                <c:pt idx="3">
                  <c:v>Удмуртская Республика</c:v>
                </c:pt>
              </c:strCache>
            </c:strRef>
          </c:cat>
          <c:val>
            <c:numRef>
              <c:f>'[Диаграмма в Microsoft PowerPoint]ГП выборка'!$M$16:$M$19</c:f>
              <c:numCache>
                <c:formatCode>#,##0</c:formatCode>
                <c:ptCount val="4"/>
                <c:pt idx="0">
                  <c:v>606.41830402000005</c:v>
                </c:pt>
                <c:pt idx="1">
                  <c:v>900.08990000000006</c:v>
                </c:pt>
                <c:pt idx="2">
                  <c:v>770.16280000000006</c:v>
                </c:pt>
                <c:pt idx="3">
                  <c:v>823.61936000000003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3-4011-B27E-267765040966}"/>
            </c:ext>
          </c:extLst>
        </c:ser>
        <c:ser>
          <c:idx val="1"/>
          <c:order val="1"/>
          <c:tx>
            <c:strRef>
              <c:f>'[Диаграмма в Microsoft PowerPoint]ГП выборка'!$N$15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PowerPoint]ГП выборка'!$L$16:$L$19</c:f>
              <c:strCache>
                <c:ptCount val="4"/>
                <c:pt idx="0">
                  <c:v>Чувашская Республика </c:v>
                </c:pt>
                <c:pt idx="1">
                  <c:v>Ульяновская область</c:v>
                </c:pt>
                <c:pt idx="2">
                  <c:v>Кировская область</c:v>
                </c:pt>
                <c:pt idx="3">
                  <c:v>Удмуртская Республика</c:v>
                </c:pt>
              </c:strCache>
            </c:strRef>
          </c:cat>
          <c:val>
            <c:numRef>
              <c:f>'[Диаграмма в Microsoft PowerPoint]ГП выборка'!$N$16:$N$19</c:f>
              <c:numCache>
                <c:formatCode>#,##0</c:formatCode>
                <c:ptCount val="4"/>
                <c:pt idx="0">
                  <c:v>719.35199999999998</c:v>
                </c:pt>
                <c:pt idx="1">
                  <c:v>969.3968000000001</c:v>
                </c:pt>
                <c:pt idx="2">
                  <c:v>841.11310000000003</c:v>
                </c:pt>
                <c:pt idx="3">
                  <c:v>951.86204057713098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3-4011-B27E-267765040966}"/>
            </c:ext>
          </c:extLst>
        </c:ser>
        <c:ser>
          <c:idx val="2"/>
          <c:order val="2"/>
          <c:tx>
            <c:strRef>
              <c:f>'[Диаграмма в Microsoft PowerPoint]ГП выборка'!$O$15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PowerPoint]ГП выборка'!$L$16:$L$19</c:f>
              <c:strCache>
                <c:ptCount val="4"/>
                <c:pt idx="0">
                  <c:v>Чувашская Республика </c:v>
                </c:pt>
                <c:pt idx="1">
                  <c:v>Ульяновская область</c:v>
                </c:pt>
                <c:pt idx="2">
                  <c:v>Кировская область</c:v>
                </c:pt>
                <c:pt idx="3">
                  <c:v>Удмуртская Республика</c:v>
                </c:pt>
              </c:strCache>
            </c:strRef>
          </c:cat>
          <c:val>
            <c:numRef>
              <c:f>'[Диаграмма в Microsoft PowerPoint]ГП выборка'!$O$16:$O$19</c:f>
              <c:numCache>
                <c:formatCode>#,##0</c:formatCode>
                <c:ptCount val="4"/>
                <c:pt idx="0">
                  <c:v>815.08108200000004</c:v>
                </c:pt>
                <c:pt idx="1">
                  <c:v>879.46165595000002</c:v>
                </c:pt>
                <c:pt idx="2">
                  <c:v>931.95299999999997</c:v>
                </c:pt>
                <c:pt idx="3">
                  <c:v>1063.4649890000001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3-4011-B27E-267765040966}"/>
            </c:ext>
          </c:extLst>
        </c:ser>
        <c:ser>
          <c:idx val="3"/>
          <c:order val="3"/>
          <c:tx>
            <c:strRef>
              <c:f>'[Диаграмма в Microsoft PowerPoint]ГП выборка'!$P$15</c:f>
              <c:strCache>
                <c:ptCount val="1"/>
                <c:pt idx="0">
                  <c:v>ЭТАЛОН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PowerPoint]ГП выборка'!$L$16:$L$19</c:f>
              <c:strCache>
                <c:ptCount val="4"/>
                <c:pt idx="0">
                  <c:v>Чувашская Республика </c:v>
                </c:pt>
                <c:pt idx="1">
                  <c:v>Ульяновская область</c:v>
                </c:pt>
                <c:pt idx="2">
                  <c:v>Кировская область</c:v>
                </c:pt>
                <c:pt idx="3">
                  <c:v>Удмуртская Республика</c:v>
                </c:pt>
              </c:strCache>
            </c:strRef>
          </c:cat>
          <c:val>
            <c:numRef>
              <c:f>'[Диаграмма в Microsoft PowerPoint]ГП выборка'!$P$16:$P$19</c:f>
              <c:numCache>
                <c:formatCode>#,##0</c:formatCode>
                <c:ptCount val="4"/>
                <c:pt idx="0">
                  <c:v>1181.2323999999999</c:v>
                </c:pt>
                <c:pt idx="1">
                  <c:v>1261.61501084</c:v>
                </c:pt>
                <c:pt idx="2">
                  <c:v>1469.2819999999999</c:v>
                </c:pt>
                <c:pt idx="3">
                  <c:v>1415.86740265446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03-4011-B27E-2677650409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62834880"/>
        <c:axId val="662839144"/>
      </c:barChart>
      <c:catAx>
        <c:axId val="6628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2839144"/>
        <c:crosses val="autoZero"/>
        <c:auto val="1"/>
        <c:lblAlgn val="ctr"/>
        <c:lblOffset val="100"/>
        <c:noMultiLvlLbl val="0"/>
      </c:catAx>
      <c:valAx>
        <c:axId val="662839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 smtClean="0"/>
                  <a:t>Млн. руб.</a:t>
                </a:r>
                <a:endParaRPr lang="ru-RU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28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chemeClr val="bg1">
                  <a:lumMod val="50000"/>
                </a:schemeClr>
              </a:solidFill>
            </a:ln>
          </c:spPr>
          <c:explosion val="3"/>
          <c:dPt>
            <c:idx val="0"/>
            <c:bubble3D val="0"/>
            <c:spPr>
              <a:solidFill>
                <a:srgbClr val="92D050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DA-4AB3-BA0B-1CF760BCEA2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DA-4AB3-BA0B-1CF760BCEA21}"/>
              </c:ext>
            </c:extLst>
          </c:dPt>
          <c:dLbls>
            <c:dLbl>
              <c:idx val="0"/>
              <c:layout>
                <c:manualLayout>
                  <c:x val="0.70024243700058764"/>
                  <c:y val="-0.224138946055191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92D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DA-4AB3-BA0B-1CF760BCEA21}"/>
                </c:ext>
              </c:extLst>
            </c:dLbl>
            <c:dLbl>
              <c:idx val="1"/>
              <c:layout>
                <c:manualLayout>
                  <c:x val="0.11201975282653123"/>
                  <c:y val="0.174977484897031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DA-4AB3-BA0B-1CF760BCE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A-4AB3-BA0B-1CF760BCE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70626256115602E-2"/>
          <c:y val="5.8380073742106679E-2"/>
          <c:w val="0.90652937374388443"/>
          <c:h val="0.5600303265656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минимальная величина тарифа</c:v>
                </c:pt>
              </c:strCache>
            </c:strRef>
          </c:tx>
          <c:invertIfNegative val="0"/>
          <c:dLbls>
            <c:dLbl>
              <c:idx val="15"/>
              <c:layout>
                <c:manualLayout>
                  <c:x val="-4.3495537726000203E-3"/>
                  <c:y val="9.59032328828776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81-4BE4-82AE-9E04AB051AE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rebuchet MS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Ивановская область</c:v>
                </c:pt>
                <c:pt idx="5">
                  <c:v>Калужская область</c:v>
                </c:pt>
                <c:pt idx="6">
                  <c:v>Костромская область</c:v>
                </c:pt>
                <c:pt idx="7">
                  <c:v>Курская область</c:v>
                </c:pt>
                <c:pt idx="8">
                  <c:v>Липецкая область</c:v>
                </c:pt>
                <c:pt idx="9">
                  <c:v>Московская область</c:v>
                </c:pt>
                <c:pt idx="10">
                  <c:v>Орловская область</c:v>
                </c:pt>
                <c:pt idx="11">
                  <c:v>Рязанская область</c:v>
                </c:pt>
                <c:pt idx="12">
                  <c:v>Смоленская область</c:v>
                </c:pt>
                <c:pt idx="13">
                  <c:v>Тамбовская область</c:v>
                </c:pt>
                <c:pt idx="14">
                  <c:v>Тверская область</c:v>
                </c:pt>
                <c:pt idx="15">
                  <c:v>Тульская область</c:v>
                </c:pt>
                <c:pt idx="16">
                  <c:v>Ярославская область</c:v>
                </c:pt>
                <c:pt idx="17">
                  <c:v>Москва</c:v>
                </c:pt>
                <c:pt idx="18">
                  <c:v>Новая Москва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1150.3499999999999</c:v>
                </c:pt>
                <c:pt idx="1">
                  <c:v>1083.47</c:v>
                </c:pt>
                <c:pt idx="2">
                  <c:v>799.37</c:v>
                </c:pt>
                <c:pt idx="3">
                  <c:v>231.47</c:v>
                </c:pt>
                <c:pt idx="4">
                  <c:v>1091.1600000000001</c:v>
                </c:pt>
                <c:pt idx="5">
                  <c:v>925.97</c:v>
                </c:pt>
                <c:pt idx="6">
                  <c:v>648.95000000000005</c:v>
                </c:pt>
                <c:pt idx="7">
                  <c:v>226.59</c:v>
                </c:pt>
                <c:pt idx="8">
                  <c:v>796.17</c:v>
                </c:pt>
                <c:pt idx="9">
                  <c:v>773.5</c:v>
                </c:pt>
                <c:pt idx="10">
                  <c:v>726.63</c:v>
                </c:pt>
                <c:pt idx="11">
                  <c:v>771.4</c:v>
                </c:pt>
                <c:pt idx="12">
                  <c:v>898.08</c:v>
                </c:pt>
                <c:pt idx="13">
                  <c:v>786.75</c:v>
                </c:pt>
                <c:pt idx="14">
                  <c:v>153.80000000000001</c:v>
                </c:pt>
                <c:pt idx="15">
                  <c:v>1684.6</c:v>
                </c:pt>
                <c:pt idx="16">
                  <c:v>714.8</c:v>
                </c:pt>
                <c:pt idx="17">
                  <c:v>105.09</c:v>
                </c:pt>
                <c:pt idx="18">
                  <c:v>1551.07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1-4BE4-82AE-9E04AB051A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максимальная величина тарифа</c:v>
                </c:pt>
              </c:strCache>
            </c:strRef>
          </c:tx>
          <c:invertIfNegative val="0"/>
          <c:dLbls>
            <c:dLbl>
              <c:idx val="17"/>
              <c:layout>
                <c:manualLayout>
                  <c:x val="-7.6117191020500354E-3"/>
                  <c:y val="4.7951616441438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81-4BE4-82AE-9E04AB051AEF}"/>
                </c:ext>
              </c:extLst>
            </c:dLbl>
            <c:dLbl>
              <c:idx val="18"/>
              <c:layout>
                <c:manualLayout>
                  <c:x val="2.0614592606593495E-2"/>
                  <c:y val="-2.920665769629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81-4BE4-82AE-9E04AB051AE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Ивановская область</c:v>
                </c:pt>
                <c:pt idx="5">
                  <c:v>Калужская область</c:v>
                </c:pt>
                <c:pt idx="6">
                  <c:v>Костромская область</c:v>
                </c:pt>
                <c:pt idx="7">
                  <c:v>Курская область</c:v>
                </c:pt>
                <c:pt idx="8">
                  <c:v>Липецкая область</c:v>
                </c:pt>
                <c:pt idx="9">
                  <c:v>Московская область</c:v>
                </c:pt>
                <c:pt idx="10">
                  <c:v>Орловская область</c:v>
                </c:pt>
                <c:pt idx="11">
                  <c:v>Рязанская область</c:v>
                </c:pt>
                <c:pt idx="12">
                  <c:v>Смоленская область</c:v>
                </c:pt>
                <c:pt idx="13">
                  <c:v>Тамбовская область</c:v>
                </c:pt>
                <c:pt idx="14">
                  <c:v>Тверская область</c:v>
                </c:pt>
                <c:pt idx="15">
                  <c:v>Тульская область</c:v>
                </c:pt>
                <c:pt idx="16">
                  <c:v>Ярославская область</c:v>
                </c:pt>
                <c:pt idx="17">
                  <c:v>Москва</c:v>
                </c:pt>
                <c:pt idx="18">
                  <c:v>Новая Москва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8757.82</c:v>
                </c:pt>
                <c:pt idx="1">
                  <c:v>5043.62</c:v>
                </c:pt>
                <c:pt idx="2">
                  <c:v>8158.65</c:v>
                </c:pt>
                <c:pt idx="3">
                  <c:v>6553.31</c:v>
                </c:pt>
                <c:pt idx="4">
                  <c:v>11816.5</c:v>
                </c:pt>
                <c:pt idx="5">
                  <c:v>3436.03</c:v>
                </c:pt>
                <c:pt idx="6">
                  <c:v>4343</c:v>
                </c:pt>
                <c:pt idx="7">
                  <c:v>3433.79</c:v>
                </c:pt>
                <c:pt idx="8">
                  <c:v>7875</c:v>
                </c:pt>
                <c:pt idx="9">
                  <c:v>5017.1000000000004</c:v>
                </c:pt>
                <c:pt idx="10">
                  <c:v>4046.97</c:v>
                </c:pt>
                <c:pt idx="11">
                  <c:v>8426.99</c:v>
                </c:pt>
                <c:pt idx="12">
                  <c:v>18981.28</c:v>
                </c:pt>
                <c:pt idx="13">
                  <c:v>3075.67</c:v>
                </c:pt>
                <c:pt idx="14">
                  <c:v>5008.3100000000004</c:v>
                </c:pt>
                <c:pt idx="15">
                  <c:v>2486.06</c:v>
                </c:pt>
                <c:pt idx="16">
                  <c:v>6468.21</c:v>
                </c:pt>
                <c:pt idx="17">
                  <c:v>3023.47</c:v>
                </c:pt>
                <c:pt idx="18">
                  <c:v>2274.9699999999998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81-4BE4-82AE-9E04AB051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01664"/>
        <c:axId val="171203968"/>
      </c:barChart>
      <c:catAx>
        <c:axId val="17120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000">
                <a:latin typeface="Trebuchet MS" pitchFamily="34" charset="0"/>
              </a:defRPr>
            </a:pPr>
            <a:endParaRPr lang="ru-RU"/>
          </a:p>
        </c:txPr>
        <c:crossAx val="171203968"/>
        <c:crossesAt val="0.1"/>
        <c:auto val="1"/>
        <c:lblAlgn val="ctr"/>
        <c:lblOffset val="100"/>
        <c:noMultiLvlLbl val="0"/>
      </c:catAx>
      <c:valAx>
        <c:axId val="1712039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7120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612966944504403"/>
          <c:y val="0.83093808087058973"/>
          <c:w val="0.66728579580623792"/>
          <c:h val="7.8354542481993056E-2"/>
        </c:manualLayout>
      </c:layout>
      <c:overlay val="0"/>
      <c:txPr>
        <a:bodyPr/>
        <a:lstStyle/>
        <a:p>
          <a:pPr>
            <a:defRPr sz="1400" b="1">
              <a:latin typeface="Trebuchet MS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75000"/>
                  </a:schemeClr>
                </a:gs>
                <a:gs pos="77000">
                  <a:srgbClr val="7E9BD0"/>
                </a:gs>
                <a:gs pos="45000">
                  <a:srgbClr val="3864B2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B0-4439-83C4-ABEA37DD1DE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B0-4439-83C4-ABEA37DD1DE0}"/>
              </c:ext>
            </c:extLst>
          </c:dPt>
          <c:dLbls>
            <c:dLbl>
              <c:idx val="0"/>
              <c:layout>
                <c:manualLayout>
                  <c:x val="-1.26017060367454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B0-4439-83C4-ABEA37DD1DE0}"/>
                </c:ext>
              </c:extLst>
            </c:dLbl>
            <c:dLbl>
              <c:idx val="1"/>
              <c:layout>
                <c:manualLayout>
                  <c:x val="-4.6987390354132378E-3"/>
                  <c:y val="6.0526390979725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B0-4439-83C4-ABEA37DD1DE0}"/>
                </c:ext>
              </c:extLst>
            </c:dLbl>
            <c:dLbl>
              <c:idx val="2"/>
              <c:layout>
                <c:manualLayout>
                  <c:x val="-5.9421287299782763E-3"/>
                  <c:y val="-5.6698149765260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B0-4439-83C4-ABEA37DD1DE0}"/>
                </c:ext>
              </c:extLst>
            </c:dLbl>
            <c:dLbl>
              <c:idx val="3"/>
              <c:layout>
                <c:manualLayout>
                  <c:x val="-6.4445538057742785E-3"/>
                  <c:y val="-4.3317882859172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7B0-4439-83C4-ABEA37DD1DE0}"/>
                </c:ext>
              </c:extLst>
            </c:dLbl>
            <c:dLbl>
              <c:idx val="4"/>
              <c:layout>
                <c:manualLayout>
                  <c:x val="-5.11253280839898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B0-4439-83C4-ABEA37DD1DE0}"/>
                </c:ext>
              </c:extLst>
            </c:dLbl>
            <c:dLbl>
              <c:idx val="5"/>
              <c:layout>
                <c:manualLayout>
                  <c:x val="-6.8060296808715899E-3"/>
                  <c:y val="-1.039454071167649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7B0-4439-83C4-ABEA37DD1DE0}"/>
                </c:ext>
              </c:extLst>
            </c:dLbl>
            <c:dLbl>
              <c:idx val="6"/>
              <c:layout>
                <c:manualLayout>
                  <c:x val="-3.8763123359580052E-3"/>
                  <c:y val="4.3168658874994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B0-4439-83C4-ABEA37DD1DE0}"/>
                </c:ext>
              </c:extLst>
            </c:dLbl>
            <c:dLbl>
              <c:idx val="7"/>
              <c:layout>
                <c:manualLayout>
                  <c:x val="-9.9374479729755372E-3"/>
                  <c:y val="-8.5047224647892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B0-4439-83C4-ABEA37DD1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скфо</c:v>
                </c:pt>
                <c:pt idx="1">
                  <c:v>уфо</c:v>
                </c:pt>
                <c:pt idx="2">
                  <c:v>юфо</c:v>
                </c:pt>
                <c:pt idx="3">
                  <c:v>пфо</c:v>
                </c:pt>
                <c:pt idx="4">
                  <c:v>йфо</c:v>
                </c:pt>
                <c:pt idx="5">
                  <c:v>сзфо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769.69</c:v>
                </c:pt>
                <c:pt idx="1">
                  <c:v>6588.25</c:v>
                </c:pt>
                <c:pt idx="2">
                  <c:v>9606.33</c:v>
                </c:pt>
                <c:pt idx="3">
                  <c:v>5940.44</c:v>
                </c:pt>
                <c:pt idx="4">
                  <c:v>5792</c:v>
                </c:pt>
                <c:pt idx="5">
                  <c:v>7849.94</c:v>
                </c:pt>
                <c:pt idx="6">
                  <c:v>145.6</c:v>
                </c:pt>
                <c:pt idx="7">
                  <c:v>4081.54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B0-4439-83C4-ABEA37DD1D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</c:v>
                </c:pt>
              </c:strCache>
            </c:strRef>
          </c:tx>
          <c:spPr>
            <a:gradFill rotWithShape="1">
              <a:gsLst>
                <a:gs pos="0">
                  <a:srgbClr val="D52B09"/>
                </a:gs>
                <a:gs pos="57000">
                  <a:srgbClr val="D52B09"/>
                </a:gs>
                <a:gs pos="8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D52B0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скфо</c:v>
                </c:pt>
                <c:pt idx="1">
                  <c:v>уфо</c:v>
                </c:pt>
                <c:pt idx="2">
                  <c:v>юфо</c:v>
                </c:pt>
                <c:pt idx="3">
                  <c:v>пфо</c:v>
                </c:pt>
                <c:pt idx="4">
                  <c:v>йфо</c:v>
                </c:pt>
                <c:pt idx="5">
                  <c:v>сзфо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Лист1!$C$2:$C$9</c:f>
              <c:numCache>
                <c:formatCode>#,##0.00</c:formatCode>
                <c:ptCount val="8"/>
                <c:pt idx="0">
                  <c:v>7394.72</c:v>
                </c:pt>
                <c:pt idx="1">
                  <c:v>15490</c:v>
                </c:pt>
                <c:pt idx="2">
                  <c:v>18464.46</c:v>
                </c:pt>
                <c:pt idx="3">
                  <c:v>22976.16</c:v>
                </c:pt>
                <c:pt idx="4">
                  <c:v>32477.26</c:v>
                </c:pt>
                <c:pt idx="5">
                  <c:v>39420</c:v>
                </c:pt>
                <c:pt idx="6">
                  <c:v>74391</c:v>
                </c:pt>
                <c:pt idx="7">
                  <c:v>75338.990000000005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B0-4439-83C4-ABEA37DD1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4754048"/>
        <c:axId val="174764032"/>
      </c:barChart>
      <c:catAx>
        <c:axId val="17475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764032"/>
        <c:crosses val="autoZero"/>
        <c:auto val="1"/>
        <c:lblAlgn val="ctr"/>
        <c:lblOffset val="100"/>
        <c:noMultiLvlLbl val="0"/>
      </c:catAx>
      <c:valAx>
        <c:axId val="1747640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475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</c:v>
                </c:pt>
              </c:strCache>
            </c:strRef>
          </c:tx>
          <c:spPr>
            <a:gradFill rotWithShape="1">
              <a:gsLst>
                <a:gs pos="3000">
                  <a:schemeClr val="accent5">
                    <a:lumMod val="50000"/>
                  </a:schemeClr>
                </a:gs>
                <a:gs pos="27000">
                  <a:schemeClr val="accent5">
                    <a:lumMod val="75000"/>
                  </a:schemeClr>
                </a:gs>
                <a:gs pos="73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DF6-4D21-B6A2-21DC00E767D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F6-4D21-B6A2-21DC00E767DD}"/>
              </c:ext>
            </c:extLst>
          </c:dPt>
          <c:dLbls>
            <c:dLbl>
              <c:idx val="0"/>
              <c:layout>
                <c:manualLayout>
                  <c:x val="-1.26017060367454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F6-4D21-B6A2-21DC00E767DD}"/>
                </c:ext>
              </c:extLst>
            </c:dLbl>
            <c:dLbl>
              <c:idx val="1"/>
              <c:layout>
                <c:manualLayout>
                  <c:x val="-4.6987390354132378E-3"/>
                  <c:y val="6.0526390979725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F6-4D21-B6A2-21DC00E767DD}"/>
                </c:ext>
              </c:extLst>
            </c:dLbl>
            <c:dLbl>
              <c:idx val="2"/>
              <c:layout>
                <c:manualLayout>
                  <c:x val="-1.13282564061415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F6-4D21-B6A2-21DC00E767DD}"/>
                </c:ext>
              </c:extLst>
            </c:dLbl>
            <c:dLbl>
              <c:idx val="3"/>
              <c:layout>
                <c:manualLayout>
                  <c:x val="-6.4445538057742785E-3"/>
                  <c:y val="-4.3317882859172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F6-4D21-B6A2-21DC00E767DD}"/>
                </c:ext>
              </c:extLst>
            </c:dLbl>
            <c:dLbl>
              <c:idx val="4"/>
              <c:layout>
                <c:manualLayout>
                  <c:x val="-5.11253280839898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F6-4D21-B6A2-21DC00E767DD}"/>
                </c:ext>
              </c:extLst>
            </c:dLbl>
            <c:dLbl>
              <c:idx val="5"/>
              <c:layout>
                <c:manualLayout>
                  <c:x val="-6.8060296808715899E-3"/>
                  <c:y val="-1.039454071167649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F6-4D21-B6A2-21DC00E767DD}"/>
                </c:ext>
              </c:extLst>
            </c:dLbl>
            <c:dLbl>
              <c:idx val="6"/>
              <c:layout>
                <c:manualLayout>
                  <c:x val="-9.2624431848351077E-3"/>
                  <c:y val="1.4819646310690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F6-4D21-B6A2-21DC00E767DD}"/>
                </c:ext>
              </c:extLst>
            </c:dLbl>
            <c:dLbl>
              <c:idx val="7"/>
              <c:layout>
                <c:manualLayout>
                  <c:x val="-9.9374479729755372E-3"/>
                  <c:y val="-8.5047224647892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F6-4D21-B6A2-21DC00E76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скфо</c:v>
                </c:pt>
                <c:pt idx="1">
                  <c:v>уфо</c:v>
                </c:pt>
                <c:pt idx="2">
                  <c:v>юфо</c:v>
                </c:pt>
                <c:pt idx="3">
                  <c:v>пфо</c:v>
                </c:pt>
                <c:pt idx="4">
                  <c:v>йфо</c:v>
                </c:pt>
                <c:pt idx="5">
                  <c:v>сзфо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790.98</c:v>
                </c:pt>
                <c:pt idx="1">
                  <c:v>5926.77</c:v>
                </c:pt>
                <c:pt idx="2">
                  <c:v>10272.299999999999</c:v>
                </c:pt>
                <c:pt idx="3">
                  <c:v>5871.98</c:v>
                </c:pt>
                <c:pt idx="4">
                  <c:v>5841</c:v>
                </c:pt>
                <c:pt idx="5">
                  <c:v>6030.49</c:v>
                </c:pt>
                <c:pt idx="6">
                  <c:v>4228.54</c:v>
                </c:pt>
                <c:pt idx="7">
                  <c:v>1755.85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F6-4D21-B6A2-21DC00E767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</c:v>
                </c:pt>
              </c:strCache>
            </c:strRef>
          </c:tx>
          <c:spPr>
            <a:gradFill rotWithShape="1">
              <a:gsLst>
                <a:gs pos="3000">
                  <a:srgbClr val="D52B09"/>
                </a:gs>
                <a:gs pos="46000">
                  <a:srgbClr val="D52B09"/>
                </a:gs>
                <a:gs pos="82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D52B0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скфо</c:v>
                </c:pt>
                <c:pt idx="1">
                  <c:v>уфо</c:v>
                </c:pt>
                <c:pt idx="2">
                  <c:v>юфо</c:v>
                </c:pt>
                <c:pt idx="3">
                  <c:v>пфо</c:v>
                </c:pt>
                <c:pt idx="4">
                  <c:v>йфо</c:v>
                </c:pt>
                <c:pt idx="5">
                  <c:v>сзфо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Лист1!$C$2:$C$9</c:f>
              <c:numCache>
                <c:formatCode>#,##0.00</c:formatCode>
                <c:ptCount val="8"/>
                <c:pt idx="0">
                  <c:v>7970.34</c:v>
                </c:pt>
                <c:pt idx="1">
                  <c:v>16649</c:v>
                </c:pt>
                <c:pt idx="2">
                  <c:v>18883.91</c:v>
                </c:pt>
                <c:pt idx="3">
                  <c:v>22137</c:v>
                </c:pt>
                <c:pt idx="4">
                  <c:v>31321.13</c:v>
                </c:pt>
                <c:pt idx="5">
                  <c:v>41011</c:v>
                </c:pt>
                <c:pt idx="6">
                  <c:v>43845</c:v>
                </c:pt>
                <c:pt idx="7">
                  <c:v>77911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DF6-4D21-B6A2-21DC00E76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6346240"/>
        <c:axId val="176347776"/>
      </c:barChart>
      <c:catAx>
        <c:axId val="176346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347776"/>
        <c:crosses val="autoZero"/>
        <c:auto val="1"/>
        <c:lblAlgn val="ctr"/>
        <c:lblOffset val="100"/>
        <c:noMultiLvlLbl val="0"/>
      </c:catAx>
      <c:valAx>
        <c:axId val="17634777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634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64752691274099E-2"/>
          <c:y val="0.15509855737029038"/>
          <c:w val="0.95067049461745179"/>
          <c:h val="0.80062675443735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83-4473-BD35-23B7D369EFD4}"/>
              </c:ext>
            </c:extLst>
          </c:dPt>
          <c:dLbls>
            <c:dLbl>
              <c:idx val="0"/>
              <c:layout>
                <c:manualLayout>
                  <c:x val="2.1032130739785243E-3"/>
                  <c:y val="3.219967857368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32194635089658"/>
                      <c:h val="0.23638589032903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83-4473-BD35-23B7D369EFD4}"/>
                </c:ext>
              </c:extLst>
            </c:dLbl>
            <c:dLbl>
              <c:idx val="1"/>
              <c:layout>
                <c:manualLayout>
                  <c:x val="3.0612895269434615E-3"/>
                  <c:y val="4.227729057452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08877880872246"/>
                      <c:h val="0.180318200012613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B83-4473-BD35-23B7D369E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белгород</c:v>
                </c:pt>
                <c:pt idx="1">
                  <c:v>мобласть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1755.85</c:v>
                </c:pt>
                <c:pt idx="1">
                  <c:v>77911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83-4473-BD35-23B7D369E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76790912"/>
        <c:axId val="176809088"/>
      </c:barChart>
      <c:catAx>
        <c:axId val="176790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809088"/>
        <c:crosses val="autoZero"/>
        <c:auto val="1"/>
        <c:lblAlgn val="ctr"/>
        <c:lblOffset val="100"/>
        <c:noMultiLvlLbl val="0"/>
      </c:catAx>
      <c:valAx>
        <c:axId val="1768090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7679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64752691274099E-2"/>
          <c:y val="0.16362628541231397"/>
          <c:w val="0.95067049461745179"/>
          <c:h val="0.79209902639533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16-4449-9083-83C459FD8F23}"/>
              </c:ext>
            </c:extLst>
          </c:dPt>
          <c:dLbls>
            <c:dLbl>
              <c:idx val="0"/>
              <c:layout>
                <c:manualLayout>
                  <c:x val="2.1032130739785243E-3"/>
                  <c:y val="3.219967857368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32194635089658"/>
                      <c:h val="0.23638589032903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16-4449-9083-83C459FD8F23}"/>
                </c:ext>
              </c:extLst>
            </c:dLbl>
            <c:dLbl>
              <c:idx val="1"/>
              <c:layout>
                <c:manualLayout>
                  <c:x val="8.1903928228209779E-4"/>
                  <c:y val="2.215249146597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08877880872246"/>
                      <c:h val="0.180318200012613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416-4449-9083-83C459FD8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белгород</c:v>
                </c:pt>
                <c:pt idx="1">
                  <c:v>мобласть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145.6</c:v>
                </c:pt>
                <c:pt idx="1">
                  <c:v>74391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16-4449-9083-83C459FD8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77920256"/>
        <c:axId val="177922048"/>
      </c:barChart>
      <c:catAx>
        <c:axId val="177920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922048"/>
        <c:crosses val="autoZero"/>
        <c:auto val="1"/>
        <c:lblAlgn val="ctr"/>
        <c:lblOffset val="100"/>
        <c:noMultiLvlLbl val="0"/>
      </c:catAx>
      <c:valAx>
        <c:axId val="177922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7792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3-4B6C-8439-099456B5CC5A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3-4B6C-8439-099456B5CC5A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2E3-4B6C-8439-099456B5CC5A}"/>
              </c:ext>
            </c:extLst>
          </c:dPt>
          <c:dLbls>
            <c:dLbl>
              <c:idx val="0"/>
              <c:layout>
                <c:manualLayout>
                  <c:x val="2.8118982149095751E-3"/>
                  <c:y val="2.3078994165359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E3-4B6C-8439-099456B5CC5A}"/>
                </c:ext>
              </c:extLst>
            </c:dLbl>
            <c:dLbl>
              <c:idx val="1"/>
              <c:layout>
                <c:manualLayout>
                  <c:x val="-3.188083871487835E-3"/>
                  <c:y val="-2.26737883998295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E3-4B6C-8439-099456B5CC5A}"/>
                </c:ext>
              </c:extLst>
            </c:dLbl>
            <c:dLbl>
              <c:idx val="2"/>
              <c:layout>
                <c:manualLayout>
                  <c:x val="3.3097172337813886E-3"/>
                  <c:y val="5.89631812693149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E3-4B6C-8439-099456B5C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</c:v>
                </c:pt>
                <c:pt idx="1">
                  <c:v>22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3-4B6C-8439-099456B5C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диагр!$M$2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диагр!$L$3:$L$10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диагр!$M$3:$M$10</c:f>
              <c:numCache>
                <c:formatCode>#,##0_);\(#,##0\)</c:formatCode>
                <c:ptCount val="8"/>
                <c:pt idx="0">
                  <c:v>782</c:v>
                </c:pt>
                <c:pt idx="1">
                  <c:v>701</c:v>
                </c:pt>
                <c:pt idx="2">
                  <c:v>311</c:v>
                </c:pt>
                <c:pt idx="3">
                  <c:v>223</c:v>
                </c:pt>
                <c:pt idx="4">
                  <c:v>338</c:v>
                </c:pt>
                <c:pt idx="5">
                  <c:v>181</c:v>
                </c:pt>
                <c:pt idx="6">
                  <c:v>137</c:v>
                </c:pt>
                <c:pt idx="7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5-483A-B409-742649357458}"/>
            </c:ext>
          </c:extLst>
        </c:ser>
        <c:ser>
          <c:idx val="1"/>
          <c:order val="1"/>
          <c:tx>
            <c:strRef>
              <c:f>диагр!$N$2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диагр!$L$3:$L$10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диагр!$N$3:$N$10</c:f>
              <c:numCache>
                <c:formatCode>#,##0_);\(#,##0\)</c:formatCode>
                <c:ptCount val="8"/>
                <c:pt idx="0">
                  <c:v>428</c:v>
                </c:pt>
                <c:pt idx="1">
                  <c:v>513</c:v>
                </c:pt>
                <c:pt idx="2">
                  <c:v>214</c:v>
                </c:pt>
                <c:pt idx="3">
                  <c:v>163</c:v>
                </c:pt>
                <c:pt idx="4">
                  <c:v>240</c:v>
                </c:pt>
                <c:pt idx="5">
                  <c:v>120</c:v>
                </c:pt>
                <c:pt idx="6">
                  <c:v>133</c:v>
                </c:pt>
                <c:pt idx="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5-483A-B409-742649357458}"/>
            </c:ext>
          </c:extLst>
        </c:ser>
        <c:ser>
          <c:idx val="2"/>
          <c:order val="2"/>
          <c:tx>
            <c:strRef>
              <c:f>диагр!$O$2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диагр!$L$3:$L$10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диагр!$O$3:$O$10</c:f>
              <c:numCache>
                <c:formatCode>#,##0_);\(#,##0\)</c:formatCode>
                <c:ptCount val="8"/>
                <c:pt idx="0">
                  <c:v>419</c:v>
                </c:pt>
                <c:pt idx="1">
                  <c:v>514</c:v>
                </c:pt>
                <c:pt idx="2">
                  <c:v>210</c:v>
                </c:pt>
                <c:pt idx="3">
                  <c:v>154</c:v>
                </c:pt>
                <c:pt idx="4">
                  <c:v>238</c:v>
                </c:pt>
                <c:pt idx="5">
                  <c:v>130</c:v>
                </c:pt>
                <c:pt idx="6">
                  <c:v>131</c:v>
                </c:pt>
                <c:pt idx="7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5-483A-B409-742649357458}"/>
            </c:ext>
          </c:extLst>
        </c:ser>
        <c:ser>
          <c:idx val="3"/>
          <c:order val="3"/>
          <c:tx>
            <c:strRef>
              <c:f>диагр!$P$2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диагр!$L$3:$L$10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диагр!$P$3:$P$10</c:f>
              <c:numCache>
                <c:formatCode>#,##0_);\(#,##0\)</c:formatCode>
                <c:ptCount val="8"/>
                <c:pt idx="0">
                  <c:v>372</c:v>
                </c:pt>
                <c:pt idx="1">
                  <c:v>481</c:v>
                </c:pt>
                <c:pt idx="2">
                  <c:v>160</c:v>
                </c:pt>
                <c:pt idx="3">
                  <c:v>139</c:v>
                </c:pt>
                <c:pt idx="4">
                  <c:v>216</c:v>
                </c:pt>
                <c:pt idx="5">
                  <c:v>125</c:v>
                </c:pt>
                <c:pt idx="6">
                  <c:v>128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5-483A-B409-742649357458}"/>
            </c:ext>
          </c:extLst>
        </c:ser>
        <c:ser>
          <c:idx val="4"/>
          <c:order val="4"/>
          <c:tx>
            <c:strRef>
              <c:f>диагр!$Q$2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диагр!$L$3:$L$10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УФО</c:v>
                </c:pt>
                <c:pt idx="3">
                  <c:v>СЗФО</c:v>
                </c:pt>
                <c:pt idx="4">
                  <c:v>СФО</c:v>
                </c:pt>
                <c:pt idx="5">
                  <c:v>ЮФО</c:v>
                </c:pt>
                <c:pt idx="6">
                  <c:v>ДВФО </c:v>
                </c:pt>
                <c:pt idx="7">
                  <c:v>СКФО</c:v>
                </c:pt>
              </c:strCache>
            </c:strRef>
          </c:cat>
          <c:val>
            <c:numRef>
              <c:f>диагр!$Q$3:$Q$10</c:f>
              <c:numCache>
                <c:formatCode>#,##0_);\(#,##0\)</c:formatCode>
                <c:ptCount val="8"/>
                <c:pt idx="0">
                  <c:v>365</c:v>
                </c:pt>
                <c:pt idx="1">
                  <c:v>491</c:v>
                </c:pt>
                <c:pt idx="2">
                  <c:v>152</c:v>
                </c:pt>
                <c:pt idx="3">
                  <c:v>135</c:v>
                </c:pt>
                <c:pt idx="4">
                  <c:v>208</c:v>
                </c:pt>
                <c:pt idx="5">
                  <c:v>127</c:v>
                </c:pt>
                <c:pt idx="6">
                  <c:v>123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5-483A-B409-7426493574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392960"/>
        <c:axId val="126415232"/>
      </c:barChart>
      <c:catAx>
        <c:axId val="1263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15232"/>
        <c:crosses val="autoZero"/>
        <c:auto val="1"/>
        <c:lblAlgn val="ctr"/>
        <c:lblOffset val="100"/>
        <c:noMultiLvlLbl val="0"/>
      </c:catAx>
      <c:valAx>
        <c:axId val="126415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 smtClean="0"/>
                  <a:t>Количество ТСО</a:t>
                </a:r>
                <a:endParaRPr lang="ru-RU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_);\(#,##0\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39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65976706220251E-2"/>
          <c:y val="3.732502724566681E-2"/>
          <c:w val="0.94447477362175747"/>
          <c:h val="0.831472024798566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075743695555038"/>
                  <c:y val="-2.0359105770363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95-4243-97D9-9981DCFC797B}"/>
                </c:ext>
              </c:extLst>
            </c:dLbl>
            <c:dLbl>
              <c:idx val="1"/>
              <c:layout>
                <c:manualLayout>
                  <c:x val="-0.11928680845896439"/>
                  <c:y val="-3.3931842950607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95-4243-97D9-9981DCFC797B}"/>
                </c:ext>
              </c:extLst>
            </c:dLbl>
            <c:dLbl>
              <c:idx val="2"/>
              <c:layout>
                <c:manualLayout>
                  <c:x val="-0.11799445797031841"/>
                  <c:y val="-6.7863685901213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95-4243-97D9-9981DCFC797B}"/>
                </c:ext>
              </c:extLst>
            </c:dLbl>
            <c:dLbl>
              <c:idx val="3"/>
              <c:layout>
                <c:manualLayout>
                  <c:x val="-9.0691203084462754E-2"/>
                  <c:y val="-1.244153202291599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95-4243-97D9-9981DCFC7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4.1000000000000002E-2</c:v>
                </c:pt>
                <c:pt idx="1">
                  <c:v>3.5999999999999997E-2</c:v>
                </c:pt>
                <c:pt idx="2">
                  <c:v>2.4E-2</c:v>
                </c:pt>
                <c:pt idx="3" formatCode="0.0%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95-4243-97D9-9981DCFC79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2230336252270801"/>
                  <c:y val="-4.071821154072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95-4243-97D9-9981DCFC797B}"/>
                </c:ext>
              </c:extLst>
            </c:dLbl>
            <c:dLbl>
              <c:idx val="1"/>
              <c:layout>
                <c:manualLayout>
                  <c:x val="-0.11715668687934001"/>
                  <c:y val="-2.3752290065424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A95-4243-97D9-9981DCFC797B}"/>
                </c:ext>
              </c:extLst>
            </c:dLbl>
            <c:dLbl>
              <c:idx val="2"/>
              <c:layout>
                <c:manualLayout>
                  <c:x val="-0.11429277621176891"/>
                  <c:y val="-3.732502724566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A95-4243-97D9-9981DCFC797B}"/>
                </c:ext>
              </c:extLst>
            </c:dLbl>
            <c:dLbl>
              <c:idx val="3"/>
              <c:layout>
                <c:manualLayout>
                  <c:x val="-8.884036220518815E-2"/>
                  <c:y val="-2.7145474360484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A95-4243-97D9-9981DCFC7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0.00%</c:formatCode>
                <c:ptCount val="4"/>
                <c:pt idx="0">
                  <c:v>3.4000000000000002E-2</c:v>
                </c:pt>
                <c:pt idx="1">
                  <c:v>3.1E-2</c:v>
                </c:pt>
                <c:pt idx="2">
                  <c:v>2.7E-2</c:v>
                </c:pt>
                <c:pt idx="3" formatCode="0.0%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95-4243-97D9-9981DCFC79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030A0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9661223251341566E-2"/>
                  <c:y val="-2.0359105770363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95-4243-97D9-9981DCFC797B}"/>
                </c:ext>
              </c:extLst>
            </c:dLbl>
            <c:dLbl>
              <c:idx val="1"/>
              <c:layout>
                <c:manualLayout>
                  <c:x val="-0.10437595740159383"/>
                  <c:y val="-1.6965921475303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A95-4243-97D9-9981DCFC797B}"/>
                </c:ext>
              </c:extLst>
            </c:dLbl>
            <c:dLbl>
              <c:idx val="2"/>
              <c:layout>
                <c:manualLayout>
                  <c:x val="-0.10863620056084249"/>
                  <c:y val="-2.7145474360484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A95-4243-97D9-9981DCFC797B}"/>
                </c:ext>
              </c:extLst>
            </c:dLbl>
            <c:dLbl>
              <c:idx val="3"/>
              <c:layout>
                <c:manualLayout>
                  <c:x val="-8.8840362205188012E-2"/>
                  <c:y val="-1.244153202291599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A95-4243-97D9-9981DCFC7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0%</c:formatCode>
                <c:ptCount val="4"/>
                <c:pt idx="0">
                  <c:v>0.17100000000000001</c:v>
                </c:pt>
                <c:pt idx="1">
                  <c:v>0.151</c:v>
                </c:pt>
                <c:pt idx="2">
                  <c:v>0.13700000000000001</c:v>
                </c:pt>
                <c:pt idx="3" formatCode="0.0%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95-4243-97D9-9981DCFC797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A95-4243-97D9-9981DCFC797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9A95-4243-97D9-9981DCFC797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95-4243-97D9-9981DCFC797B}"/>
                </c:ext>
              </c:extLst>
            </c:dLbl>
            <c:dLbl>
              <c:idx val="1"/>
              <c:layout>
                <c:manualLayout>
                  <c:x val="-0.10650607898121828"/>
                  <c:y val="-6.7863685901212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95-4243-97D9-9981DCFC797B}"/>
                </c:ext>
              </c:extLst>
            </c:dLbl>
            <c:dLbl>
              <c:idx val="2"/>
              <c:layout>
                <c:manualLayout>
                  <c:x val="-9.5855471083096375E-2"/>
                  <c:y val="-6.7863685901212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A95-4243-97D9-9981DCFC797B}"/>
                </c:ext>
              </c:extLst>
            </c:dLbl>
            <c:dLbl>
              <c:idx val="3"/>
              <c:layout>
                <c:manualLayout>
                  <c:x val="-9.06912030844627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A95-4243-97D9-9981DCFC7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0%</c:formatCode>
                <c:ptCount val="4"/>
                <c:pt idx="0">
                  <c:v>0</c:v>
                </c:pt>
                <c:pt idx="1">
                  <c:v>0.28199999999999997</c:v>
                </c:pt>
                <c:pt idx="2">
                  <c:v>0.312</c:v>
                </c:pt>
                <c:pt idx="3" formatCode="0.0%">
                  <c:v>0.748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A95-4243-97D9-9981DCFC797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A95-4243-97D9-9981DCFC797B}"/>
              </c:ext>
            </c:extLst>
          </c:dPt>
          <c:dPt>
            <c:idx val="1"/>
            <c:invertIfNegative val="0"/>
            <c:bubble3D val="0"/>
            <c:spPr>
              <a:solidFill>
                <a:srgbClr val="F2F2F2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A95-4243-97D9-9981DCFC797B}"/>
              </c:ext>
            </c:extLst>
          </c:dPt>
          <c:dPt>
            <c:idx val="2"/>
            <c:invertIfNegative val="0"/>
            <c:bubble3D val="0"/>
            <c:spPr>
              <a:solidFill>
                <a:srgbClr val="F2F2F2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A95-4243-97D9-9981DCFC797B}"/>
              </c:ext>
            </c:extLst>
          </c:dPt>
          <c:dLbls>
            <c:dLbl>
              <c:idx val="0"/>
              <c:layout>
                <c:manualLayout>
                  <c:x val="-0.10368294017295307"/>
                  <c:y val="-8.14364230814548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9A95-4243-97D9-9981DCFC797B}"/>
                </c:ext>
              </c:extLst>
            </c:dLbl>
            <c:dLbl>
              <c:idx val="1"/>
              <c:layout>
                <c:manualLayout>
                  <c:x val="-0.10734396172635945"/>
                  <c:y val="-3.39318429506061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9A95-4243-97D9-9981DCFC797B}"/>
                </c:ext>
              </c:extLst>
            </c:dLbl>
            <c:dLbl>
              <c:idx val="2"/>
              <c:layout>
                <c:manualLayout>
                  <c:x val="-9.8368986552402324E-2"/>
                  <c:y val="-1.3572737180242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9A95-4243-97D9-9981DCFC7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Лист1!$F$2:$F$5</c:f>
              <c:numCache>
                <c:formatCode>0%</c:formatCode>
                <c:ptCount val="4"/>
                <c:pt idx="0" formatCode="0.00%">
                  <c:v>0.754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A95-4243-97D9-9981DCFC7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332160"/>
        <c:axId val="154407680"/>
      </c:barChart>
      <c:catAx>
        <c:axId val="154332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407680"/>
        <c:crosses val="autoZero"/>
        <c:auto val="1"/>
        <c:lblAlgn val="ctr"/>
        <c:lblOffset val="100"/>
        <c:noMultiLvlLbl val="0"/>
      </c:catAx>
      <c:valAx>
        <c:axId val="1544076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33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7654235627356"/>
          <c:y val="8.8320107761273581E-2"/>
          <c:w val="0.66784691528745288"/>
          <c:h val="0.823359784477452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87-4E17-9F9F-9AFEAAF06D63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87-4E17-9F9F-9AFEAAF06D63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87-4E17-9F9F-9AFEAAF06D6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87-4E17-9F9F-9AFEAAF06D6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87-4E17-9F9F-9AFEAAF06D63}"/>
              </c:ext>
            </c:extLst>
          </c:dPt>
          <c:dLbls>
            <c:dLbl>
              <c:idx val="0"/>
              <c:layout>
                <c:manualLayout>
                  <c:x val="0.11472340697338472"/>
                  <c:y val="2.8758727995072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24730441269463"/>
                      <c:h val="0.11916192987015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B87-4E17-9F9F-9AFEAAF06D63}"/>
                </c:ext>
              </c:extLst>
            </c:dLbl>
            <c:dLbl>
              <c:idx val="1"/>
              <c:layout>
                <c:manualLayout>
                  <c:x val="7.4085965669208539E-2"/>
                  <c:y val="5.0164999789154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4689870660382"/>
                      <c:h val="7.9057709873323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87-4E17-9F9F-9AFEAAF06D63}"/>
                </c:ext>
              </c:extLst>
            </c:dLbl>
            <c:dLbl>
              <c:idx val="2"/>
              <c:layout>
                <c:manualLayout>
                  <c:x val="4.1600512652334123E-2"/>
                  <c:y val="0.124869303083131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87-4E17-9F9F-9AFEAAF06D63}"/>
                </c:ext>
              </c:extLst>
            </c:dLbl>
            <c:dLbl>
              <c:idx val="3"/>
              <c:layout>
                <c:manualLayout>
                  <c:x val="-0.16057423818988831"/>
                  <c:y val="-7.8435030081166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06243933972839"/>
                      <c:h val="0.14017005521508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B87-4E17-9F9F-9AFEAAF06D63}"/>
                </c:ext>
              </c:extLst>
            </c:dLbl>
            <c:dLbl>
              <c:idx val="4"/>
              <c:layout>
                <c:manualLayout>
                  <c:x val="1.8123035180240638E-2"/>
                  <c:y val="-0.18775665327318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02290345958064"/>
                      <c:h val="0.2032994127321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B87-4E17-9F9F-9AFEAAF06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работы</c:v>
                </c:pt>
                <c:pt idx="1">
                  <c:v>провод</c:v>
                </c:pt>
                <c:pt idx="3">
                  <c:v>прочие</c:v>
                </c:pt>
                <c:pt idx="4">
                  <c:v>выпадающие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7.0999999999999994E-2</c:v>
                </c:pt>
                <c:pt idx="1">
                  <c:v>3.1E-2</c:v>
                </c:pt>
                <c:pt idx="2">
                  <c:v>0.16800000000000001</c:v>
                </c:pt>
                <c:pt idx="3" formatCode="0%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87-4E17-9F9F-9AFEAAF06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7654235627356"/>
          <c:y val="8.8320107761273581E-2"/>
          <c:w val="0.66784691528745288"/>
          <c:h val="0.823359784477452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7-4DEB-90A8-EEFBAE351899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67-4DEB-90A8-EEFBAE35189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67-4DEB-90A8-EEFBAE351899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67-4DEB-90A8-EEFBAE35189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67-4DEB-90A8-EEFBAE351899}"/>
              </c:ext>
            </c:extLst>
          </c:dPt>
          <c:dLbls>
            <c:dLbl>
              <c:idx val="0"/>
              <c:layout>
                <c:manualLayout>
                  <c:x val="0.10345664766891934"/>
                  <c:y val="3.56247087364468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24730441269463"/>
                      <c:h val="0.11916192987015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67-4DEB-90A8-EEFBAE351899}"/>
                </c:ext>
              </c:extLst>
            </c:dLbl>
            <c:dLbl>
              <c:idx val="1"/>
              <c:layout>
                <c:manualLayout>
                  <c:x val="6.5798259814665847E-2"/>
                  <c:y val="5.70310012950429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66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4689870660382"/>
                      <c:h val="7.9057709873323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67-4DEB-90A8-EEFBAE351899}"/>
                </c:ext>
              </c:extLst>
            </c:dLbl>
            <c:dLbl>
              <c:idx val="2"/>
              <c:layout>
                <c:manualLayout>
                  <c:x val="-2.9755629609280094E-2"/>
                  <c:y val="0.140889924813005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67-4DEB-90A8-EEFBAE351899}"/>
                </c:ext>
              </c:extLst>
            </c:dLbl>
            <c:dLbl>
              <c:idx val="3"/>
              <c:layout>
                <c:manualLayout>
                  <c:x val="-6.1051197514570638E-2"/>
                  <c:y val="-0.147094897224738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06243933972839"/>
                      <c:h val="0.14017005521508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67-4DEB-90A8-EEFBAE351899}"/>
                </c:ext>
              </c:extLst>
            </c:dLbl>
            <c:dLbl>
              <c:idx val="4"/>
              <c:layout>
                <c:manualLayout>
                  <c:x val="1.8123035180240638E-2"/>
                  <c:y val="-0.18775665327318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02290345958064"/>
                      <c:h val="0.2032994127321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67-4DEB-90A8-EEFBAE351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работы</c:v>
                </c:pt>
                <c:pt idx="1">
                  <c:v>провод</c:v>
                </c:pt>
                <c:pt idx="3">
                  <c:v>прочие</c:v>
                </c:pt>
                <c:pt idx="4">
                  <c:v>выпадающие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7.5999999999999998E-2</c:v>
                </c:pt>
                <c:pt idx="1">
                  <c:v>4.3999999999999997E-2</c:v>
                </c:pt>
                <c:pt idx="2">
                  <c:v>0.311</c:v>
                </c:pt>
                <c:pt idx="3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67-4DEB-90A8-EEFBAE351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7654235627356"/>
          <c:y val="8.8320107761273581E-2"/>
          <c:w val="0.66784691528745288"/>
          <c:h val="0.823359784477452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B3-4D8B-BD68-B87981DC67C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B3-4D8B-BD68-B87981DC67C2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B3-4D8B-BD68-B87981DC67C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B3-4D8B-BD68-B87981DC67C2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B3-4D8B-BD68-B87981DC67C2}"/>
              </c:ext>
            </c:extLst>
          </c:dPt>
          <c:dLbls>
            <c:dLbl>
              <c:idx val="0"/>
              <c:layout>
                <c:manualLayout>
                  <c:x val="0.10345664766891934"/>
                  <c:y val="2.41814075008226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24730441269463"/>
                      <c:h val="0.11916192987015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B3-4D8B-BD68-B87981DC67C2}"/>
                </c:ext>
              </c:extLst>
            </c:dLbl>
            <c:dLbl>
              <c:idx val="1"/>
              <c:layout>
                <c:manualLayout>
                  <c:x val="7.9719345321441204E-2"/>
                  <c:y val="3.41443780592809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66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4689870660382"/>
                      <c:h val="7.9057709873323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0B3-4D8B-BD68-B87981DC67C2}"/>
                </c:ext>
              </c:extLst>
            </c:dLbl>
            <c:dLbl>
              <c:idx val="2"/>
              <c:layout>
                <c:manualLayout>
                  <c:x val="7.164520413090851E-2"/>
                  <c:y val="0.124869303083131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0B3-4D8B-BD68-B87981DC67C2}"/>
                </c:ext>
              </c:extLst>
            </c:dLbl>
            <c:dLbl>
              <c:idx val="3"/>
              <c:layout>
                <c:manualLayout>
                  <c:x val="-0.19625230916815534"/>
                  <c:y val="-4.8682506598369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06243933972839"/>
                      <c:h val="0.14017005521508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0B3-4D8B-BD68-B87981DC67C2}"/>
                </c:ext>
              </c:extLst>
            </c:dLbl>
            <c:dLbl>
              <c:idx val="4"/>
              <c:layout>
                <c:manualLayout>
                  <c:x val="1.8123035180240638E-2"/>
                  <c:y val="-0.18775665327318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02290345958064"/>
                      <c:h val="0.2032994127321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0B3-4D8B-BD68-B87981DC6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работы</c:v>
                </c:pt>
                <c:pt idx="1">
                  <c:v>провод</c:v>
                </c:pt>
                <c:pt idx="3">
                  <c:v>прочие</c:v>
                </c:pt>
                <c:pt idx="4">
                  <c:v>выпадающие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4.7E-2</c:v>
                </c:pt>
                <c:pt idx="1">
                  <c:v>2.3E-2</c:v>
                </c:pt>
                <c:pt idx="2">
                  <c:v>0.16700000000000001</c:v>
                </c:pt>
                <c:pt idx="3">
                  <c:v>0.76300000000000001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B3-4D8B-BD68-B87981DC6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33333333333332E-3"/>
          <c:y val="0.12751469568740517"/>
          <c:w val="0.9770833333333333"/>
          <c:h val="0.87248530431259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3000">
                  <a:schemeClr val="accent1">
                    <a:lumMod val="75000"/>
                  </a:schemeClr>
                </a:gs>
                <a:gs pos="30000">
                  <a:schemeClr val="accent1">
                    <a:lumMod val="60000"/>
                    <a:lumOff val="40000"/>
                  </a:schemeClr>
                </a:gs>
                <a:gs pos="7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3000">
                    <a:schemeClr val="accent6">
                      <a:lumMod val="75000"/>
                    </a:schemeClr>
                  </a:gs>
                  <a:gs pos="30000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90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81-4F93-9B13-A21FC0B926D5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3000">
                    <a:srgbClr val="BC2608"/>
                  </a:gs>
                  <a:gs pos="28000">
                    <a:srgbClr val="C35D17"/>
                  </a:gs>
                  <a:gs pos="55000">
                    <a:srgbClr val="C55A11"/>
                  </a:gs>
                  <a:gs pos="100000">
                    <a:schemeClr val="bg1"/>
                  </a:gs>
                </a:gsLst>
                <a:lin ang="5400000" scaled="1"/>
              </a:gradFill>
              <a:ln w="190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81-4F93-9B13-A21FC0B926D5}"/>
              </c:ext>
            </c:extLst>
          </c:dPt>
          <c:dLbls>
            <c:dLbl>
              <c:idx val="0"/>
              <c:layout>
                <c:manualLayout>
                  <c:x val="-1.833907480314960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81-4F93-9B13-A21FC0B926D5}"/>
                </c:ext>
              </c:extLst>
            </c:dLbl>
            <c:dLbl>
              <c:idx val="1"/>
              <c:layout>
                <c:manualLayout>
                  <c:x val="-4.6095800524936293E-4"/>
                  <c:y val="1.9180095283548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81-4F93-9B13-A21FC0B926D5}"/>
                </c:ext>
              </c:extLst>
            </c:dLbl>
            <c:dLbl>
              <c:idx val="2"/>
              <c:layout>
                <c:manualLayout>
                  <c:x val="-1.5265748031496444E-3"/>
                  <c:y val="3.1248433264727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81-4F93-9B13-A21FC0B926D5}"/>
                </c:ext>
              </c:extLst>
            </c:dLbl>
            <c:dLbl>
              <c:idx val="3"/>
              <c:layout>
                <c:manualLayout>
                  <c:x val="-2.2778871391076114E-3"/>
                  <c:y val="-9.043114601354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881-4F93-9B13-A21FC0B926D5}"/>
                </c:ext>
              </c:extLst>
            </c:dLbl>
            <c:dLbl>
              <c:idx val="4"/>
              <c:layout>
                <c:manualLayout>
                  <c:x val="-5.1125328083989497E-3"/>
                  <c:y val="-2.225919807896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881-4F93-9B13-A21FC0B926D5}"/>
                </c:ext>
              </c:extLst>
            </c:dLbl>
            <c:dLbl>
              <c:idx val="5"/>
              <c:layout>
                <c:manualLayout>
                  <c:x val="2.6400918635170602E-3"/>
                  <c:y val="-1.4470936694453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881-4F93-9B13-A21FC0B926D5}"/>
                </c:ext>
              </c:extLst>
            </c:dLbl>
            <c:dLbl>
              <c:idx val="6"/>
              <c:layout>
                <c:manualLayout>
                  <c:x val="-1.7929790026246718E-3"/>
                  <c:y val="-1.22213490103441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35D1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81-4F93-9B13-A21FC0B92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Липецк</c:v>
                </c:pt>
                <c:pt idx="1">
                  <c:v>Брянск</c:v>
                </c:pt>
                <c:pt idx="2">
                  <c:v>МО</c:v>
                </c:pt>
                <c:pt idx="3">
                  <c:v>Ярослав</c:v>
                </c:pt>
                <c:pt idx="4">
                  <c:v>Воронеж</c:v>
                </c:pt>
                <c:pt idx="5">
                  <c:v>Москва</c:v>
                </c:pt>
                <c:pt idx="6">
                  <c:v>Белгород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645253</c:v>
                </c:pt>
                <c:pt idx="1">
                  <c:v>1143309.3</c:v>
                </c:pt>
                <c:pt idx="2">
                  <c:v>1442326.2</c:v>
                </c:pt>
                <c:pt idx="3">
                  <c:v>1560175.05</c:v>
                </c:pt>
                <c:pt idx="4">
                  <c:v>1725259.24</c:v>
                </c:pt>
                <c:pt idx="5">
                  <c:v>2145862.85</c:v>
                </c:pt>
                <c:pt idx="6">
                  <c:v>2502328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81-4F93-9B13-A21FC0B92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5261568"/>
        <c:axId val="155263360"/>
      </c:barChart>
      <c:catAx>
        <c:axId val="15526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263360"/>
        <c:crosses val="autoZero"/>
        <c:auto val="1"/>
        <c:lblAlgn val="ctr"/>
        <c:lblOffset val="100"/>
        <c:noMultiLvlLbl val="0"/>
      </c:catAx>
      <c:valAx>
        <c:axId val="155263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5526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33333333333332E-3"/>
          <c:y val="7.4942353753429447E-2"/>
          <c:w val="0.9770833333333333"/>
          <c:h val="0.90683887001367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3000">
                  <a:schemeClr val="accent1">
                    <a:lumMod val="75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9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C09-47EC-B2D7-92E99CC11330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3000">
                    <a:schemeClr val="accent2">
                      <a:lumMod val="75000"/>
                    </a:schemeClr>
                  </a:gs>
                  <a:gs pos="60000">
                    <a:schemeClr val="accent2">
                      <a:lumMod val="60000"/>
                      <a:lumOff val="40000"/>
                    </a:schemeClr>
                  </a:gs>
                  <a:gs pos="9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90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09-47EC-B2D7-92E99CC11330}"/>
              </c:ext>
            </c:extLst>
          </c:dPt>
          <c:dLbls>
            <c:dLbl>
              <c:idx val="5"/>
              <c:layout>
                <c:manualLayout>
                  <c:x val="0"/>
                  <c:y val="8.95635434534808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9C09-47EC-B2D7-92E99CC11330}"/>
                </c:ext>
              </c:extLst>
            </c:dLbl>
            <c:dLbl>
              <c:idx val="13"/>
              <c:layout>
                <c:manualLayout>
                  <c:x val="-5.208333333333333E-3"/>
                  <c:y val="-7.7930796225694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09-47EC-B2D7-92E99CC11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Псков</c:v>
                </c:pt>
                <c:pt idx="1">
                  <c:v>Ненецкий</c:v>
                </c:pt>
                <c:pt idx="2">
                  <c:v>Новгород</c:v>
                </c:pt>
                <c:pt idx="3">
                  <c:v>Вологод</c:v>
                </c:pt>
                <c:pt idx="4">
                  <c:v>Коми</c:v>
                </c:pt>
                <c:pt idx="5">
                  <c:v>архангельск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8120556810.8800001</c:v>
                </c:pt>
                <c:pt idx="1">
                  <c:v>9957690881.4500008</c:v>
                </c:pt>
                <c:pt idx="2">
                  <c:v>11079726609.209999</c:v>
                </c:pt>
                <c:pt idx="3">
                  <c:v>10796185248.639999</c:v>
                </c:pt>
                <c:pt idx="4">
                  <c:v>16942616941.309999</c:v>
                </c:pt>
                <c:pt idx="5">
                  <c:v>19018717245.02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09-47EC-B2D7-92E99CC11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5563136"/>
        <c:axId val="155564672"/>
      </c:barChart>
      <c:catAx>
        <c:axId val="15556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564672"/>
        <c:crosses val="autoZero"/>
        <c:auto val="1"/>
        <c:lblAlgn val="ctr"/>
        <c:lblOffset val="100"/>
        <c:noMultiLvlLbl val="0"/>
      </c:catAx>
      <c:valAx>
        <c:axId val="15556467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55563136"/>
        <c:crosses val="autoZero"/>
        <c:crossBetween val="between"/>
        <c:dispUnits>
          <c:builtInUnit val="billions"/>
          <c:dispUnitsLbl>
            <c:layout/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14875547523959"/>
          <c:y val="8.873451906932163E-2"/>
          <c:w val="0.51632404587674485"/>
          <c:h val="0.834455801941739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tx1">
                  <a:lumMod val="85000"/>
                  <a:lumOff val="1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32-4569-B00F-05A10C6766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32-4569-B00F-05A10C6766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32-4569-B00F-05A10C6766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32-4569-B00F-05A10C67666B}"/>
              </c:ext>
            </c:extLst>
          </c:dPt>
          <c:dPt>
            <c:idx val="4"/>
            <c:bubble3D val="0"/>
            <c:spPr>
              <a:solidFill>
                <a:srgbClr val="FF603B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32-4569-B00F-05A10C6766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532-4569-B00F-05A10C67666B}"/>
              </c:ext>
            </c:extLst>
          </c:dPt>
          <c:dPt>
            <c:idx val="6"/>
            <c:bubble3D val="0"/>
            <c:spPr>
              <a:solidFill>
                <a:schemeClr val="tx2">
                  <a:lumMod val="7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532-4569-B00F-05A10C67666B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532-4569-B00F-05A10C67666B}"/>
              </c:ext>
            </c:extLst>
          </c:dPt>
          <c:dLbls>
            <c:dLbl>
              <c:idx val="0"/>
              <c:layout>
                <c:manualLayout>
                  <c:x val="-7.1466634503119672E-2"/>
                  <c:y val="0.106982904661936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32-4569-B00F-05A10C67666B}"/>
                </c:ext>
              </c:extLst>
            </c:dLbl>
            <c:dLbl>
              <c:idx val="1"/>
              <c:layout>
                <c:manualLayout>
                  <c:x val="-3.5627867761342871E-2"/>
                  <c:y val="-0.100850156590990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66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32-4569-B00F-05A10C67666B}"/>
                </c:ext>
              </c:extLst>
            </c:dLbl>
            <c:dLbl>
              <c:idx val="2"/>
              <c:layout>
                <c:manualLayout>
                  <c:x val="-1.0329983118785743E-2"/>
                  <c:y val="-8.51773486629812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32-4569-B00F-05A10C67666B}"/>
                </c:ext>
              </c:extLst>
            </c:dLbl>
            <c:dLbl>
              <c:idx val="3"/>
              <c:layout>
                <c:manualLayout>
                  <c:x val="-1.4757118741122436E-2"/>
                  <c:y val="8.89253165106077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532-4569-B00F-05A10C67666B}"/>
                </c:ext>
              </c:extLst>
            </c:dLbl>
            <c:dLbl>
              <c:idx val="4"/>
              <c:layout>
                <c:manualLayout>
                  <c:x val="4.8276810082621274E-2"/>
                  <c:y val="-0.106642060807670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603B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532-4569-B00F-05A10C67666B}"/>
                </c:ext>
              </c:extLst>
            </c:dLbl>
            <c:dLbl>
              <c:idx val="5"/>
              <c:layout>
                <c:manualLayout>
                  <c:x val="8.4115576824398242E-2"/>
                  <c:y val="1.0562028041589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32-4569-B00F-05A10C67666B}"/>
                </c:ext>
              </c:extLst>
            </c:dLbl>
            <c:dLbl>
              <c:idx val="6"/>
              <c:layout>
                <c:manualLayout>
                  <c:x val="5.043669451695186E-2"/>
                  <c:y val="8.6378283345092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532-4569-B00F-05A10C67666B}"/>
                </c:ext>
              </c:extLst>
            </c:dLbl>
            <c:dLbl>
              <c:idx val="7"/>
              <c:layout>
                <c:manualLayout>
                  <c:x val="8.0110239162929746E-3"/>
                  <c:y val="9.7443032597630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532-4569-B00F-05A10C676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0.34499999999999997</c:v>
                </c:pt>
                <c:pt idx="1">
                  <c:v>9.4E-2</c:v>
                </c:pt>
                <c:pt idx="2">
                  <c:v>5.2999999999999999E-2</c:v>
                </c:pt>
                <c:pt idx="3">
                  <c:v>7.0000000000000001E-3</c:v>
                </c:pt>
                <c:pt idx="4">
                  <c:v>0.20100000000000001</c:v>
                </c:pt>
                <c:pt idx="5">
                  <c:v>0.10299999999999999</c:v>
                </c:pt>
                <c:pt idx="6">
                  <c:v>0.121</c:v>
                </c:pt>
                <c:pt idx="7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532-4569-B00F-05A10C676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33333333333332E-3"/>
          <c:y val="0.19998949774370881"/>
          <c:w val="0.9770833333333333"/>
          <c:h val="0.75624997176812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3000">
                  <a:srgbClr val="7030A0"/>
                </a:gs>
                <a:gs pos="23000">
                  <a:srgbClr val="7A34AE"/>
                </a:gs>
                <a:gs pos="61000">
                  <a:srgbClr val="9148C8"/>
                </a:gs>
                <a:gs pos="100000">
                  <a:schemeClr val="bg1"/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A57-46FD-9548-FF63ACB9056D}"/>
              </c:ext>
            </c:extLst>
          </c:dPt>
          <c:dLbls>
            <c:dLbl>
              <c:idx val="1"/>
              <c:layout>
                <c:manualLayout>
                  <c:x val="0"/>
                  <c:y val="4.30253725477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1178466089898"/>
                      <c:h val="0.25463849652860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A57-46FD-9548-FF63ACB9056D}"/>
                </c:ext>
              </c:extLst>
            </c:dLbl>
            <c:dLbl>
              <c:idx val="5"/>
              <c:layout>
                <c:manualLayout>
                  <c:x val="0"/>
                  <c:y val="8.9563543453480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57-46FD-9548-FF63ACB9056D}"/>
                </c:ext>
              </c:extLst>
            </c:dLbl>
            <c:dLbl>
              <c:idx val="13"/>
              <c:layout>
                <c:manualLayout>
                  <c:x val="-5.208333333333333E-3"/>
                  <c:y val="-7.7930796225694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7-46FD-9548-FF63ACB90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Псков</c:v>
                </c:pt>
                <c:pt idx="1">
                  <c:v>Ненецкий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95239000</c:v>
                </c:pt>
                <c:pt idx="1">
                  <c:v>367254000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57-46FD-9548-FF63ACB90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091904"/>
        <c:axId val="132093440"/>
      </c:barChart>
      <c:catAx>
        <c:axId val="13209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093440"/>
        <c:crosses val="autoZero"/>
        <c:auto val="1"/>
        <c:lblAlgn val="ctr"/>
        <c:lblOffset val="100"/>
        <c:noMultiLvlLbl val="0"/>
      </c:catAx>
      <c:valAx>
        <c:axId val="13209344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32091904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7550568283222"/>
          <c:y val="0.21074970631359055"/>
          <c:w val="0.9770833333333333"/>
          <c:h val="0.75624997176812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3000">
                  <a:schemeClr val="accent2">
                    <a:lumMod val="75000"/>
                  </a:schemeClr>
                </a:gs>
                <a:gs pos="42000">
                  <a:schemeClr val="accent2">
                    <a:lumMod val="60000"/>
                    <a:lumOff val="40000"/>
                  </a:schemeClr>
                </a:gs>
                <a:gs pos="82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4E-4DC5-AB6B-680D18C29976}"/>
              </c:ext>
            </c:extLst>
          </c:dPt>
          <c:dLbls>
            <c:dLbl>
              <c:idx val="5"/>
              <c:layout>
                <c:manualLayout>
                  <c:x val="0"/>
                  <c:y val="8.9563543453480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4E-4DC5-AB6B-680D18C29976}"/>
                </c:ext>
              </c:extLst>
            </c:dLbl>
            <c:dLbl>
              <c:idx val="13"/>
              <c:layout>
                <c:manualLayout>
                  <c:x val="-5.208333333333333E-3"/>
                  <c:y val="-7.7930796225694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4E-4DC5-AB6B-680D18C29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Псков</c:v>
                </c:pt>
                <c:pt idx="1">
                  <c:v>Ненецкий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42261810</c:v>
                </c:pt>
                <c:pt idx="1">
                  <c:v>185863190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4E-4DC5-AB6B-680D18C29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232896"/>
        <c:axId val="49234688"/>
      </c:barChart>
      <c:catAx>
        <c:axId val="4923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234688"/>
        <c:crosses val="autoZero"/>
        <c:auto val="1"/>
        <c:lblAlgn val="ctr"/>
        <c:lblOffset val="100"/>
        <c:noMultiLvlLbl val="0"/>
      </c:catAx>
      <c:valAx>
        <c:axId val="4923468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49232896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33333333333332E-3"/>
          <c:y val="0.19998949774370881"/>
          <c:w val="0.9770833333333333"/>
          <c:h val="0.75624997176812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3000">
                  <a:schemeClr val="tx2">
                    <a:lumMod val="50000"/>
                  </a:schemeClr>
                </a:gs>
                <a:gs pos="27000">
                  <a:schemeClr val="tx2">
                    <a:lumMod val="75000"/>
                  </a:schemeClr>
                </a:gs>
                <a:gs pos="7700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D5-4D43-A1EA-807D6EE78CFD}"/>
              </c:ext>
            </c:extLst>
          </c:dPt>
          <c:dLbls>
            <c:dLbl>
              <c:idx val="5"/>
              <c:layout>
                <c:manualLayout>
                  <c:x val="0"/>
                  <c:y val="8.9563543453480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D5-4D43-A1EA-807D6EE78CFD}"/>
                </c:ext>
              </c:extLst>
            </c:dLbl>
            <c:dLbl>
              <c:idx val="13"/>
              <c:layout>
                <c:manualLayout>
                  <c:x val="-5.208333333333333E-3"/>
                  <c:y val="-7.7930796225694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D5-4D43-A1EA-807D6EE78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Псков</c:v>
                </c:pt>
                <c:pt idx="1">
                  <c:v>Ненецкий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2474230</c:v>
                </c:pt>
                <c:pt idx="1">
                  <c:v>82610820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D5-4D43-A1EA-807D6EE78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268992"/>
        <c:axId val="49278976"/>
      </c:barChart>
      <c:catAx>
        <c:axId val="4926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278976"/>
        <c:crosses val="autoZero"/>
        <c:auto val="1"/>
        <c:lblAlgn val="ctr"/>
        <c:lblOffset val="100"/>
        <c:noMultiLvlLbl val="0"/>
      </c:catAx>
      <c:valAx>
        <c:axId val="49278976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49268992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Лист3!$D$46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Лист3!$C$47:$C$48</c:f>
              <c:strCache>
                <c:ptCount val="2"/>
                <c:pt idx="0">
                  <c:v>Тульская область</c:v>
                </c:pt>
                <c:pt idx="1">
                  <c:v>Курская область</c:v>
                </c:pt>
              </c:strCache>
            </c:strRef>
          </c:cat>
          <c:val>
            <c:numRef>
              <c:f>Лист3!$D$47:$D$48</c:f>
              <c:numCache>
                <c:formatCode>#,##0</c:formatCode>
                <c:ptCount val="2"/>
                <c:pt idx="0">
                  <c:v>22.904540000000001</c:v>
                </c:pt>
                <c:pt idx="1">
                  <c:v>38.4758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6-40BE-839C-F8073BBF43BC}"/>
            </c:ext>
          </c:extLst>
        </c:ser>
        <c:ser>
          <c:idx val="1"/>
          <c:order val="1"/>
          <c:tx>
            <c:strRef>
              <c:f>Лист3!$E$46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Лист3!$C$47:$C$48</c:f>
              <c:strCache>
                <c:ptCount val="2"/>
                <c:pt idx="0">
                  <c:v>Тульская область</c:v>
                </c:pt>
                <c:pt idx="1">
                  <c:v>Курская область</c:v>
                </c:pt>
              </c:strCache>
            </c:strRef>
          </c:cat>
          <c:val>
            <c:numRef>
              <c:f>Лист3!$E$47:$E$48</c:f>
              <c:numCache>
                <c:formatCode>#,##0</c:formatCode>
                <c:ptCount val="2"/>
                <c:pt idx="0">
                  <c:v>36.645735000000002</c:v>
                </c:pt>
                <c:pt idx="1">
                  <c:v>45.718319999999999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6-40BE-839C-F8073BBF43BC}"/>
            </c:ext>
          </c:extLst>
        </c:ser>
        <c:ser>
          <c:idx val="2"/>
          <c:order val="2"/>
          <c:tx>
            <c:strRef>
              <c:f>Лист3!$F$46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Лист3!$C$47:$C$48</c:f>
              <c:strCache>
                <c:ptCount val="2"/>
                <c:pt idx="0">
                  <c:v>Тульская область</c:v>
                </c:pt>
                <c:pt idx="1">
                  <c:v>Курская область</c:v>
                </c:pt>
              </c:strCache>
            </c:strRef>
          </c:cat>
          <c:val>
            <c:numRef>
              <c:f>Лист3!$F$47:$F$48</c:f>
              <c:numCache>
                <c:formatCode>#,##0</c:formatCode>
                <c:ptCount val="2"/>
                <c:pt idx="0">
                  <c:v>46.446091490000001</c:v>
                </c:pt>
                <c:pt idx="1">
                  <c:v>54.862029999999997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6-40BE-839C-F8073BBF43BC}"/>
            </c:ext>
          </c:extLst>
        </c:ser>
        <c:ser>
          <c:idx val="3"/>
          <c:order val="3"/>
          <c:tx>
            <c:strRef>
              <c:f>Лист3!$G$46</c:f>
              <c:strCache>
                <c:ptCount val="1"/>
                <c:pt idx="0">
                  <c:v>ЭТАЛОН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Лист3!$C$47:$C$48</c:f>
              <c:strCache>
                <c:ptCount val="2"/>
                <c:pt idx="0">
                  <c:v>Тульская область</c:v>
                </c:pt>
                <c:pt idx="1">
                  <c:v>Курская область</c:v>
                </c:pt>
              </c:strCache>
            </c:strRef>
          </c:cat>
          <c:val>
            <c:numRef>
              <c:f>Лист3!$G$47:$G$48</c:f>
              <c:numCache>
                <c:formatCode>#,##0</c:formatCode>
                <c:ptCount val="2"/>
                <c:pt idx="0">
                  <c:v>87.496615179999992</c:v>
                </c:pt>
                <c:pt idx="1">
                  <c:v>190.53882999999999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6-40BE-839C-F8073BBF43B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014784"/>
        <c:axId val="129020672"/>
      </c:barChart>
      <c:catAx>
        <c:axId val="12901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020672"/>
        <c:crosses val="autoZero"/>
        <c:auto val="1"/>
        <c:lblAlgn val="ctr"/>
        <c:lblOffset val="100"/>
        <c:noMultiLvlLbl val="0"/>
      </c:catAx>
      <c:valAx>
        <c:axId val="129020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Млн. руб.</a:t>
                </a:r>
                <a:endParaRPr lang="ru-RU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290147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33333333333332E-3"/>
          <c:y val="0.19998949774370881"/>
          <c:w val="0.9770833333333333"/>
          <c:h val="0.75624997176812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3000">
                  <a:srgbClr val="FF2929"/>
                </a:gs>
                <a:gs pos="34000">
                  <a:srgbClr val="FF4343"/>
                </a:gs>
                <a:gs pos="66000">
                  <a:srgbClr val="FF7171"/>
                </a:gs>
                <a:gs pos="100000">
                  <a:schemeClr val="bg1"/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DFF-46FF-903A-6F9F2E4E0C1C}"/>
              </c:ext>
            </c:extLst>
          </c:dPt>
          <c:dLbls>
            <c:dLbl>
              <c:idx val="1"/>
              <c:layout>
                <c:manualLayout>
                  <c:x val="0"/>
                  <c:y val="2.8683581698519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5073678434457"/>
                      <c:h val="0.25463849652860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DFF-46FF-903A-6F9F2E4E0C1C}"/>
                </c:ext>
              </c:extLst>
            </c:dLbl>
            <c:dLbl>
              <c:idx val="5"/>
              <c:layout>
                <c:manualLayout>
                  <c:x val="0"/>
                  <c:y val="8.9563543453480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F-46FF-903A-6F9F2E4E0C1C}"/>
                </c:ext>
              </c:extLst>
            </c:dLbl>
            <c:dLbl>
              <c:idx val="13"/>
              <c:layout>
                <c:manualLayout>
                  <c:x val="-5.208333333333333E-3"/>
                  <c:y val="-7.7930796225694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FF-46FF-903A-6F9F2E4E0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292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Псков</c:v>
                </c:pt>
                <c:pt idx="1">
                  <c:v>Ненецкий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32266460.210000001</c:v>
                </c:pt>
                <c:pt idx="1">
                  <c:v>112095208.90000001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FF-46FF-903A-6F9F2E4E0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09824"/>
        <c:axId val="51711360"/>
      </c:barChart>
      <c:catAx>
        <c:axId val="51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11360"/>
        <c:crosses val="autoZero"/>
        <c:auto val="1"/>
        <c:lblAlgn val="ctr"/>
        <c:lblOffset val="100"/>
        <c:noMultiLvlLbl val="0"/>
      </c:catAx>
      <c:valAx>
        <c:axId val="5171136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51709824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cap="none" spc="50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  <a:effectLst/>
              </a:rPr>
              <a:t>Водоснабжение</a:t>
            </a:r>
            <a:endParaRPr lang="ru-RU" sz="1200" b="1">
              <a:solidFill>
                <a:schemeClr val="accent1">
                  <a:lumMod val="75000"/>
                </a:schemeClr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-1.3403075763154775E-3"/>
                  <c:y val="-0.17366522508710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97-4570-9DAA-0E1481C15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Лист1!$B$246:$B$248</c:f>
              <c:strCache>
                <c:ptCount val="3"/>
                <c:pt idx="0">
                  <c:v>ООО «Краснослободскводоканалсервис», Республики Мордовия</c:v>
                </c:pt>
                <c:pt idx="1">
                  <c:v>МУП «Водоканал», г. Киржач, Владимирская область</c:v>
                </c:pt>
                <c:pt idx="2">
                  <c:v>МУП г. Кузнецка «Водоканал», Пензенской области</c:v>
                </c:pt>
              </c:strCache>
            </c:strRef>
          </c:cat>
          <c:val>
            <c:numRef>
              <c:f>Лист1!$C$246:$C$248</c:f>
              <c:numCache>
                <c:formatCode>0.00</c:formatCode>
                <c:ptCount val="3"/>
                <c:pt idx="0" formatCode="General">
                  <c:v>1.005E-2</c:v>
                </c:pt>
                <c:pt idx="1">
                  <c:v>81.792000000000002</c:v>
                </c:pt>
                <c:pt idx="2" formatCode="#,##0.00">
                  <c:v>6060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7-4570-9DAA-0E1481C153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105912192"/>
        <c:axId val="105919232"/>
      </c:barChart>
      <c:catAx>
        <c:axId val="1059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9232"/>
        <c:crosses val="autoZero"/>
        <c:auto val="1"/>
        <c:lblAlgn val="ctr"/>
        <c:lblOffset val="100"/>
        <c:noMultiLvlLbl val="0"/>
      </c:catAx>
      <c:valAx>
        <c:axId val="105919232"/>
        <c:scaling>
          <c:orientation val="minMax"/>
          <c:max val="8000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</a:rPr>
                  <a:t> тыс. руб./куб. м в сут.</a:t>
                </a:r>
                <a:endParaRPr lang="ru-RU" sz="1000"/>
              </a:p>
            </c:rich>
          </c:tx>
          <c:layout>
            <c:manualLayout>
              <c:xMode val="edge"/>
              <c:yMode val="edge"/>
              <c:x val="8.2506552331743956E-3"/>
              <c:y val="0.191644683684357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21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>
          <a:lumMod val="75000"/>
        </a:schemeClr>
      </a:solidFill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cap="none" spc="5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Водоотведение</a:t>
            </a:r>
            <a:endParaRPr lang="ru-RU" sz="1200" b="1">
              <a:solidFill>
                <a:schemeClr val="accent6">
                  <a:lumMod val="7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4381084125463946"/>
          <c:y val="3.956332370859431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432338015112112E-2"/>
          <c:y val="0.25209274795709558"/>
          <c:w val="0.93066440132648509"/>
          <c:h val="0.5483928373250364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2.6806151526309551E-3"/>
                  <c:y val="-0.13352621751650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DF-4011-A75D-C1A3396F0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Лист1!$B$252:$B$254</c:f>
              <c:strCache>
                <c:ptCount val="3"/>
                <c:pt idx="0">
                  <c:v>Муниципальное казенное предприятие «Горводоканал Костомукшского городского округа», Республика Карелия</c:v>
                </c:pt>
                <c:pt idx="1">
                  <c:v>АО «Коми тепловая компания» (Троицко-Печорский филиал), Республика Коми</c:v>
                </c:pt>
                <c:pt idx="2">
                  <c:v>МУП г. Кузнецка «Водоканал», Пензенской области</c:v>
                </c:pt>
              </c:strCache>
            </c:strRef>
          </c:cat>
          <c:val>
            <c:numRef>
              <c:f>Лист1!$C$252:$C$254</c:f>
              <c:numCache>
                <c:formatCode>0.00</c:formatCode>
                <c:ptCount val="3"/>
                <c:pt idx="0" formatCode="General">
                  <c:v>1.0279999999999999E-2</c:v>
                </c:pt>
                <c:pt idx="1">
                  <c:v>44.992930000000001</c:v>
                </c:pt>
                <c:pt idx="2" formatCode="#,##0.00">
                  <c:v>5073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F-4011-A75D-C1A3396F02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107222144"/>
        <c:axId val="107229184"/>
      </c:barChart>
      <c:catAx>
        <c:axId val="1072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29184"/>
        <c:crosses val="autoZero"/>
        <c:auto val="1"/>
        <c:lblAlgn val="ctr"/>
        <c:lblOffset val="100"/>
        <c:noMultiLvlLbl val="0"/>
      </c:catAx>
      <c:valAx>
        <c:axId val="10722918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0" i="0" u="none" strike="noStrike" baseline="0">
                    <a:effectLst/>
                  </a:rPr>
                  <a:t> тыс. руб./куб. м в сут.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2214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AFABAB"/>
      </a:solidFill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Архангельская</a:t>
            </a:r>
            <a:r>
              <a:rPr lang="ru-RU" sz="2000" b="1" baseline="0"/>
              <a:t> область</a:t>
            </a:r>
            <a:endParaRPr lang="ru-RU" sz="2000" b="1"/>
          </a:p>
        </c:rich>
      </c:tx>
      <c:layout>
        <c:manualLayout>
          <c:xMode val="edge"/>
          <c:yMode val="edge"/>
          <c:x val="0.38676409721999272"/>
          <c:y val="1.260565674379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Лист1!$C$260</c:f>
              <c:strCache>
                <c:ptCount val="1"/>
                <c:pt idx="0">
                  <c:v>АО «ПО «Севмаш»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Лист1!$D$259:$H$259</c:f>
              <c:strCache>
                <c:ptCount val="5"/>
                <c:pt idx="0">
                  <c:v> сеть диаметром от 40 мм до 70 мм</c:v>
                </c:pt>
                <c:pt idx="1">
                  <c:v>сеть диаметром от 70 мм до 100 мм</c:v>
                </c:pt>
                <c:pt idx="2">
                  <c:v>сеть диаметром от 100 мм до 150 мм</c:v>
                </c:pt>
                <c:pt idx="3">
                  <c:v>сеть диаметром от 150 мм до 200 мм</c:v>
                </c:pt>
                <c:pt idx="4">
                  <c:v> сеть диаметром от 200 мм до 250 мм</c:v>
                </c:pt>
              </c:strCache>
            </c:strRef>
          </c:cat>
          <c:val>
            <c:numRef>
              <c:f>Лист1!$D$260:$H$260</c:f>
              <c:numCache>
                <c:formatCode>0.000</c:formatCode>
                <c:ptCount val="5"/>
                <c:pt idx="0">
                  <c:v>22410.168000000001</c:v>
                </c:pt>
                <c:pt idx="1">
                  <c:v>23251.925999999999</c:v>
                </c:pt>
                <c:pt idx="2">
                  <c:v>24427.133999999998</c:v>
                </c:pt>
                <c:pt idx="3">
                  <c:v>25650.694</c:v>
                </c:pt>
                <c:pt idx="4">
                  <c:v>27272.309000000001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8-4090-B139-507B64BA7164}"/>
            </c:ext>
          </c:extLst>
        </c:ser>
        <c:ser>
          <c:idx val="1"/>
          <c:order val="1"/>
          <c:tx>
            <c:strRef>
              <c:f>Лист1!$C$261</c:f>
              <c:strCache>
                <c:ptCount val="1"/>
                <c:pt idx="0">
                  <c:v>МП «Горводоканал»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8.8157788558402422E-3"/>
                  <c:y val="-9.244041490829121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18-4090-B139-507B64BA7164}"/>
                </c:ext>
              </c:extLst>
            </c:dLbl>
            <c:dLbl>
              <c:idx val="2"/>
              <c:layout>
                <c:manualLayout>
                  <c:x val="6.6118341418802424E-3"/>
                  <c:y val="-2.5211313487597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518-4090-B139-507B64BA7164}"/>
                </c:ext>
              </c:extLst>
            </c:dLbl>
            <c:dLbl>
              <c:idx val="3"/>
              <c:layout>
                <c:manualLayout>
                  <c:x val="5.50986178490012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18-4090-B139-507B64BA7164}"/>
                </c:ext>
              </c:extLst>
            </c:dLbl>
            <c:dLbl>
              <c:idx val="4"/>
              <c:layout>
                <c:manualLayout>
                  <c:x val="4.40788942792016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18-4090-B139-507B64BA7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Лист1!$D$259:$H$259</c:f>
              <c:strCache>
                <c:ptCount val="5"/>
                <c:pt idx="0">
                  <c:v> сеть диаметром от 40 мм до 70 мм</c:v>
                </c:pt>
                <c:pt idx="1">
                  <c:v>сеть диаметром от 70 мм до 100 мм</c:v>
                </c:pt>
                <c:pt idx="2">
                  <c:v>сеть диаметром от 100 мм до 150 мм</c:v>
                </c:pt>
                <c:pt idx="3">
                  <c:v>сеть диаметром от 150 мм до 200 мм</c:v>
                </c:pt>
                <c:pt idx="4">
                  <c:v> сеть диаметром от 200 мм до 250 мм</c:v>
                </c:pt>
              </c:strCache>
            </c:strRef>
          </c:cat>
          <c:val>
            <c:numRef>
              <c:f>Лист1!$D$261:$H$261</c:f>
              <c:numCache>
                <c:formatCode>0.000</c:formatCode>
                <c:ptCount val="5"/>
                <c:pt idx="1">
                  <c:v>3711.55</c:v>
                </c:pt>
                <c:pt idx="2">
                  <c:v>4143.6499999999996</c:v>
                </c:pt>
                <c:pt idx="3">
                  <c:v>5045.91</c:v>
                </c:pt>
                <c:pt idx="4">
                  <c:v>6200.97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8-4090-B139-507B64BA7164}"/>
            </c:ext>
          </c:extLst>
        </c:ser>
        <c:ser>
          <c:idx val="2"/>
          <c:order val="2"/>
          <c:tx>
            <c:strRef>
              <c:f>Лист1!$C$262</c:f>
              <c:strCache>
                <c:ptCount val="1"/>
                <c:pt idx="0">
                  <c:v>ООО «Онега-ВК»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Лист1!$D$259:$H$259</c:f>
              <c:strCache>
                <c:ptCount val="5"/>
                <c:pt idx="0">
                  <c:v> сеть диаметром от 40 мм до 70 мм</c:v>
                </c:pt>
                <c:pt idx="1">
                  <c:v>сеть диаметром от 70 мм до 100 мм</c:v>
                </c:pt>
                <c:pt idx="2">
                  <c:v>сеть диаметром от 100 мм до 150 мм</c:v>
                </c:pt>
                <c:pt idx="3">
                  <c:v>сеть диаметром от 150 мм до 200 мм</c:v>
                </c:pt>
                <c:pt idx="4">
                  <c:v> сеть диаметром от 200 мм до 250 мм</c:v>
                </c:pt>
              </c:strCache>
            </c:strRef>
          </c:cat>
          <c:val>
            <c:numRef>
              <c:f>Лист1!$D$262:$H$262</c:f>
              <c:numCache>
                <c:formatCode>General</c:formatCode>
                <c:ptCount val="5"/>
                <c:pt idx="0" formatCode="0.000">
                  <c:v>1386.0360000000001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8-4090-B139-507B64BA7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590592"/>
        <c:axId val="108592128"/>
      </c:barChart>
      <c:catAx>
        <c:axId val="1085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92128"/>
        <c:crosses val="autoZero"/>
        <c:auto val="1"/>
        <c:lblAlgn val="ctr"/>
        <c:lblOffset val="100"/>
        <c:noMultiLvlLbl val="0"/>
      </c:catAx>
      <c:valAx>
        <c:axId val="10859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 smtClean="0"/>
                  <a:t>тыс. руб./км</a:t>
                </a:r>
                <a:endParaRPr lang="ru-RU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9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6429690717629E-2"/>
          <c:y val="8.9071289892343669E-2"/>
          <c:w val="0.89451762819341174"/>
          <c:h val="0.712429904154310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 w="25400" cap="flat" cmpd="sng" algn="ctr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Лист1!$B$211:$B$212</c:f>
              <c:strCache>
                <c:ptCount val="2"/>
                <c:pt idx="0">
                  <c:v>Филиал «Оренбургский» ПАО «Т Плюс», Оренбургская область</c:v>
                </c:pt>
                <c:pt idx="1">
                  <c:v>Муниципальное унитарное предприятие «Уфимские инженерные сети», Республика Башкортостан</c:v>
                </c:pt>
              </c:strCache>
            </c:strRef>
          </c:cat>
          <c:val>
            <c:numRef>
              <c:f>Лист1!$C$211:$C$212</c:f>
              <c:numCache>
                <c:formatCode>General</c:formatCode>
                <c:ptCount val="2"/>
                <c:pt idx="0">
                  <c:v>1.268</c:v>
                </c:pt>
                <c:pt idx="1">
                  <c:v>663.51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F-45A9-AC78-164E08C70C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109524480"/>
        <c:axId val="109543808"/>
      </c:barChart>
      <c:catAx>
        <c:axId val="10952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43808"/>
        <c:crosses val="autoZero"/>
        <c:auto val="1"/>
        <c:lblAlgn val="ctr"/>
        <c:lblOffset val="100"/>
        <c:noMultiLvlLbl val="0"/>
      </c:catAx>
      <c:valAx>
        <c:axId val="109543808"/>
        <c:scaling>
          <c:orientation val="minMax"/>
          <c:max val="700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9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i="0" u="none" strike="noStrike" baseline="0">
                    <a:effectLst/>
                  </a:rPr>
                  <a:t>тыс. руб./Гкал/ч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2448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9631170130177"/>
          <c:y val="4.9913407696956492E-2"/>
          <c:w val="0.83841513084528796"/>
          <c:h val="0.8005564769191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Лист3!$D$49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Лист3!$C$50:$C$56</c:f>
              <c:strCache>
                <c:ptCount val="7"/>
                <c:pt idx="0">
                  <c:v>Рязанская область</c:v>
                </c:pt>
                <c:pt idx="1">
                  <c:v>Липецкая область</c:v>
                </c:pt>
                <c:pt idx="2">
                  <c:v>Тамбовская область</c:v>
                </c:pt>
                <c:pt idx="3">
                  <c:v>Тамбовская область</c:v>
                </c:pt>
                <c:pt idx="4">
                  <c:v>Орловская область</c:v>
                </c:pt>
                <c:pt idx="5">
                  <c:v>Рязанская область</c:v>
                </c:pt>
                <c:pt idx="6">
                  <c:v>Липецкая область</c:v>
                </c:pt>
              </c:strCache>
            </c:strRef>
          </c:cat>
          <c:val>
            <c:numRef>
              <c:f>Лист3!$D$50:$D$56</c:f>
              <c:numCache>
                <c:formatCode>#,##0</c:formatCode>
                <c:ptCount val="7"/>
                <c:pt idx="0">
                  <c:v>114.55565</c:v>
                </c:pt>
                <c:pt idx="1">
                  <c:v>213.96420000000001</c:v>
                </c:pt>
                <c:pt idx="2">
                  <c:v>250.71856</c:v>
                </c:pt>
                <c:pt idx="3">
                  <c:v>233.97732000000002</c:v>
                </c:pt>
                <c:pt idx="4">
                  <c:v>360.91197899999997</c:v>
                </c:pt>
                <c:pt idx="5">
                  <c:v>480.42619771216698</c:v>
                </c:pt>
                <c:pt idx="6">
                  <c:v>379.48104999999998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5-4864-B768-3614013FEE17}"/>
            </c:ext>
          </c:extLst>
        </c:ser>
        <c:ser>
          <c:idx val="1"/>
          <c:order val="1"/>
          <c:tx>
            <c:strRef>
              <c:f>Лист3!$E$49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Лист3!$C$50:$C$56</c:f>
              <c:strCache>
                <c:ptCount val="7"/>
                <c:pt idx="0">
                  <c:v>Рязанская область</c:v>
                </c:pt>
                <c:pt idx="1">
                  <c:v>Липецкая область</c:v>
                </c:pt>
                <c:pt idx="2">
                  <c:v>Тамбовская область</c:v>
                </c:pt>
                <c:pt idx="3">
                  <c:v>Тамбовская область</c:v>
                </c:pt>
                <c:pt idx="4">
                  <c:v>Орловская область</c:v>
                </c:pt>
                <c:pt idx="5">
                  <c:v>Рязанская область</c:v>
                </c:pt>
                <c:pt idx="6">
                  <c:v>Липецкая область</c:v>
                </c:pt>
              </c:strCache>
            </c:strRef>
          </c:cat>
          <c:val>
            <c:numRef>
              <c:f>Лист3!$E$50:$E$56</c:f>
              <c:numCache>
                <c:formatCode>#,##0</c:formatCode>
                <c:ptCount val="7"/>
                <c:pt idx="0">
                  <c:v>160.66091</c:v>
                </c:pt>
                <c:pt idx="1">
                  <c:v>285.42435999999998</c:v>
                </c:pt>
                <c:pt idx="2">
                  <c:v>316.42590000000001</c:v>
                </c:pt>
                <c:pt idx="3">
                  <c:v>338.80945199999996</c:v>
                </c:pt>
                <c:pt idx="4">
                  <c:v>401.40481199999999</c:v>
                </c:pt>
                <c:pt idx="5">
                  <c:v>538.0385049868479</c:v>
                </c:pt>
                <c:pt idx="6">
                  <c:v>440.44734000000005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5-4864-B768-3614013FEE17}"/>
            </c:ext>
          </c:extLst>
        </c:ser>
        <c:ser>
          <c:idx val="2"/>
          <c:order val="2"/>
          <c:tx>
            <c:strRef>
              <c:f>Лист3!$F$49</c:f>
              <c:strCache>
                <c:ptCount val="1"/>
                <c:pt idx="0">
                  <c:v>2019 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Лист3!$C$50:$C$56</c:f>
              <c:strCache>
                <c:ptCount val="7"/>
                <c:pt idx="0">
                  <c:v>Рязанская область</c:v>
                </c:pt>
                <c:pt idx="1">
                  <c:v>Липецкая область</c:v>
                </c:pt>
                <c:pt idx="2">
                  <c:v>Тамбовская область</c:v>
                </c:pt>
                <c:pt idx="3">
                  <c:v>Тамбовская область</c:v>
                </c:pt>
                <c:pt idx="4">
                  <c:v>Орловская область</c:v>
                </c:pt>
                <c:pt idx="5">
                  <c:v>Рязанская область</c:v>
                </c:pt>
                <c:pt idx="6">
                  <c:v>Липецкая область</c:v>
                </c:pt>
              </c:strCache>
            </c:strRef>
          </c:cat>
          <c:val>
            <c:numRef>
              <c:f>Лист3!$F$50:$F$56</c:f>
              <c:numCache>
                <c:formatCode>#,##0</c:formatCode>
                <c:ptCount val="7"/>
                <c:pt idx="0">
                  <c:v>314.17575123</c:v>
                </c:pt>
                <c:pt idx="1">
                  <c:v>446.85364000000004</c:v>
                </c:pt>
                <c:pt idx="2">
                  <c:v>453.63648999999998</c:v>
                </c:pt>
                <c:pt idx="3">
                  <c:v>463.77004999999997</c:v>
                </c:pt>
                <c:pt idx="4">
                  <c:v>499.03570000000002</c:v>
                </c:pt>
                <c:pt idx="5">
                  <c:v>707.72371816999998</c:v>
                </c:pt>
                <c:pt idx="6">
                  <c:v>772.60572999999999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5-4864-B768-3614013FEE17}"/>
            </c:ext>
          </c:extLst>
        </c:ser>
        <c:ser>
          <c:idx val="3"/>
          <c:order val="3"/>
          <c:tx>
            <c:strRef>
              <c:f>Лист3!$G$49</c:f>
              <c:strCache>
                <c:ptCount val="1"/>
                <c:pt idx="0">
                  <c:v>ЭТАЛОН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Лист3!$C$50:$C$56</c:f>
              <c:strCache>
                <c:ptCount val="7"/>
                <c:pt idx="0">
                  <c:v>Рязанская область</c:v>
                </c:pt>
                <c:pt idx="1">
                  <c:v>Липецкая область</c:v>
                </c:pt>
                <c:pt idx="2">
                  <c:v>Тамбовская область</c:v>
                </c:pt>
                <c:pt idx="3">
                  <c:v>Тамбовская область</c:v>
                </c:pt>
                <c:pt idx="4">
                  <c:v>Орловская область</c:v>
                </c:pt>
                <c:pt idx="5">
                  <c:v>Рязанская область</c:v>
                </c:pt>
                <c:pt idx="6">
                  <c:v>Липецкая область</c:v>
                </c:pt>
              </c:strCache>
            </c:strRef>
          </c:cat>
          <c:val>
            <c:numRef>
              <c:f>Лист3!$G$50:$G$56</c:f>
              <c:numCache>
                <c:formatCode>#,##0</c:formatCode>
                <c:ptCount val="7"/>
                <c:pt idx="0">
                  <c:v>616.10727526000005</c:v>
                </c:pt>
                <c:pt idx="1">
                  <c:v>730.38199999999995</c:v>
                </c:pt>
                <c:pt idx="2">
                  <c:v>647.31344100000001</c:v>
                </c:pt>
                <c:pt idx="3">
                  <c:v>651.87785199999996</c:v>
                </c:pt>
                <c:pt idx="4">
                  <c:v>678.29756000000009</c:v>
                </c:pt>
                <c:pt idx="5">
                  <c:v>1000.71360215</c:v>
                </c:pt>
                <c:pt idx="6">
                  <c:v>1189.7595200000001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C5-4864-B768-3614013FEE17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318912"/>
        <c:axId val="129320448"/>
      </c:barChart>
      <c:catAx>
        <c:axId val="12931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320448"/>
        <c:crosses val="autoZero"/>
        <c:auto val="1"/>
        <c:lblAlgn val="ctr"/>
        <c:lblOffset val="100"/>
        <c:noMultiLvlLbl val="0"/>
      </c:catAx>
      <c:valAx>
        <c:axId val="129320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Млн. руб.</a:t>
                </a:r>
                <a:endParaRPr lang="ru-RU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29318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Лист3!$D$57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Лист3!$C$58:$C$61</c:f>
              <c:strCache>
                <c:ptCount val="4"/>
                <c:pt idx="0">
                  <c:v>Курская область</c:v>
                </c:pt>
                <c:pt idx="1">
                  <c:v>Калужская область</c:v>
                </c:pt>
                <c:pt idx="2">
                  <c:v>Тульская область</c:v>
                </c:pt>
                <c:pt idx="3">
                  <c:v>Воронежская область</c:v>
                </c:pt>
              </c:strCache>
            </c:strRef>
          </c:cat>
          <c:val>
            <c:numRef>
              <c:f>Лист3!$D$58:$D$61</c:f>
              <c:numCache>
                <c:formatCode>#,##0</c:formatCode>
                <c:ptCount val="4"/>
                <c:pt idx="0">
                  <c:v>783.851</c:v>
                </c:pt>
                <c:pt idx="1">
                  <c:v>698.404</c:v>
                </c:pt>
                <c:pt idx="2">
                  <c:v>628.19578899999999</c:v>
                </c:pt>
                <c:pt idx="3">
                  <c:v>1263.7510127207199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0-45BD-94F6-40A691F6E861}"/>
            </c:ext>
          </c:extLst>
        </c:ser>
        <c:ser>
          <c:idx val="1"/>
          <c:order val="1"/>
          <c:tx>
            <c:strRef>
              <c:f>Лист3!$E$57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Лист3!$C$58:$C$61</c:f>
              <c:strCache>
                <c:ptCount val="4"/>
                <c:pt idx="0">
                  <c:v>Курская область</c:v>
                </c:pt>
                <c:pt idx="1">
                  <c:v>Калужская область</c:v>
                </c:pt>
                <c:pt idx="2">
                  <c:v>Тульская область</c:v>
                </c:pt>
                <c:pt idx="3">
                  <c:v>Воронежская область</c:v>
                </c:pt>
              </c:strCache>
            </c:strRef>
          </c:cat>
          <c:val>
            <c:numRef>
              <c:f>Лист3!$E$58:$E$61</c:f>
              <c:numCache>
                <c:formatCode>#,##0</c:formatCode>
                <c:ptCount val="4"/>
                <c:pt idx="0">
                  <c:v>932.78628000000003</c:v>
                </c:pt>
                <c:pt idx="1">
                  <c:v>945.79002806999995</c:v>
                </c:pt>
                <c:pt idx="2">
                  <c:v>852.35094299999992</c:v>
                </c:pt>
                <c:pt idx="3">
                  <c:v>1831.5336599999998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0-45BD-94F6-40A691F6E861}"/>
            </c:ext>
          </c:extLst>
        </c:ser>
        <c:ser>
          <c:idx val="2"/>
          <c:order val="2"/>
          <c:tx>
            <c:strRef>
              <c:f>Лист3!$F$57</c:f>
              <c:strCache>
                <c:ptCount val="1"/>
                <c:pt idx="0">
                  <c:v>2019 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Лист3!$C$58:$C$61</c:f>
              <c:strCache>
                <c:ptCount val="4"/>
                <c:pt idx="0">
                  <c:v>Курская область</c:v>
                </c:pt>
                <c:pt idx="1">
                  <c:v>Калужская область</c:v>
                </c:pt>
                <c:pt idx="2">
                  <c:v>Тульская область</c:v>
                </c:pt>
                <c:pt idx="3">
                  <c:v>Воронежская область</c:v>
                </c:pt>
              </c:strCache>
            </c:strRef>
          </c:cat>
          <c:val>
            <c:numRef>
              <c:f>Лист3!$F$58:$F$61</c:f>
              <c:numCache>
                <c:formatCode>#,##0</c:formatCode>
                <c:ptCount val="4"/>
                <c:pt idx="0">
                  <c:v>1119.36427</c:v>
                </c:pt>
                <c:pt idx="1">
                  <c:v>1333.1162823999998</c:v>
                </c:pt>
                <c:pt idx="2">
                  <c:v>1433.6792390000001</c:v>
                </c:pt>
                <c:pt idx="3">
                  <c:v>2147.0127900000002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F0-45BD-94F6-40A691F6E861}"/>
            </c:ext>
          </c:extLst>
        </c:ser>
        <c:ser>
          <c:idx val="3"/>
          <c:order val="3"/>
          <c:tx>
            <c:strRef>
              <c:f>Лист3!$G$57</c:f>
              <c:strCache>
                <c:ptCount val="1"/>
                <c:pt idx="0">
                  <c:v>ЭТАЛОН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Лист3!$C$58:$C$61</c:f>
              <c:strCache>
                <c:ptCount val="4"/>
                <c:pt idx="0">
                  <c:v>Курская область</c:v>
                </c:pt>
                <c:pt idx="1">
                  <c:v>Калужская область</c:v>
                </c:pt>
                <c:pt idx="2">
                  <c:v>Тульская область</c:v>
                </c:pt>
                <c:pt idx="3">
                  <c:v>Воронежская область</c:v>
                </c:pt>
              </c:strCache>
            </c:strRef>
          </c:cat>
          <c:val>
            <c:numRef>
              <c:f>Лист3!$G$58:$G$61</c:f>
              <c:numCache>
                <c:formatCode>#,##0</c:formatCode>
                <c:ptCount val="4"/>
                <c:pt idx="0">
                  <c:v>1343.4788600000002</c:v>
                </c:pt>
                <c:pt idx="1">
                  <c:v>1755.209977</c:v>
                </c:pt>
                <c:pt idx="2">
                  <c:v>1873.1690700000001</c:v>
                </c:pt>
                <c:pt idx="3">
                  <c:v>2446.4313999999999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F0-45BD-94F6-40A691F6E86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048960"/>
        <c:axId val="129050496"/>
      </c:barChart>
      <c:catAx>
        <c:axId val="12904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050496"/>
        <c:crosses val="autoZero"/>
        <c:auto val="1"/>
        <c:lblAlgn val="ctr"/>
        <c:lblOffset val="100"/>
        <c:noMultiLvlLbl val="0"/>
      </c:catAx>
      <c:valAx>
        <c:axId val="129050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Млн. руб.</a:t>
                </a:r>
                <a:endParaRPr lang="ru-RU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2904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Лист1!$G$3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Лист1!$E$4:$F$7</c:f>
              <c:strCache>
                <c:ptCount val="4"/>
                <c:pt idx="0">
                  <c:v>Мурманская область</c:v>
                </c:pt>
                <c:pt idx="1">
                  <c:v>Республика Карелия</c:v>
                </c:pt>
                <c:pt idx="2">
                  <c:v>г.Санкт-Петербург</c:v>
                </c:pt>
                <c:pt idx="3">
                  <c:v>Мурманская область</c:v>
                </c:pt>
              </c:strCache>
            </c:strRef>
          </c:cat>
          <c:val>
            <c:numRef>
              <c:f>Лист1!$G$4:$G$7</c:f>
              <c:numCache>
                <c:formatCode>#,##0</c:formatCode>
                <c:ptCount val="4"/>
                <c:pt idx="0">
                  <c:v>12.394157999999999</c:v>
                </c:pt>
                <c:pt idx="1">
                  <c:v>39.619169999999997</c:v>
                </c:pt>
                <c:pt idx="2">
                  <c:v>30.01463</c:v>
                </c:pt>
                <c:pt idx="3">
                  <c:v>68.739000000000004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4-4C52-8D18-768FB2758FFE}"/>
            </c:ext>
          </c:extLst>
        </c:ser>
        <c:ser>
          <c:idx val="1"/>
          <c:order val="1"/>
          <c:tx>
            <c:strRef>
              <c:f>Лист1!$H$3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Лист1!$E$4:$F$7</c:f>
              <c:strCache>
                <c:ptCount val="4"/>
                <c:pt idx="0">
                  <c:v>Мурманская область</c:v>
                </c:pt>
                <c:pt idx="1">
                  <c:v>Республика Карелия</c:v>
                </c:pt>
                <c:pt idx="2">
                  <c:v>г.Санкт-Петербург</c:v>
                </c:pt>
                <c:pt idx="3">
                  <c:v>Мурманская область</c:v>
                </c:pt>
              </c:strCache>
            </c:strRef>
          </c:cat>
          <c:val>
            <c:numRef>
              <c:f>Лист1!$H$4:$H$7</c:f>
              <c:numCache>
                <c:formatCode>#,##0</c:formatCode>
                <c:ptCount val="4"/>
                <c:pt idx="0">
                  <c:v>13.396865999999999</c:v>
                </c:pt>
                <c:pt idx="1">
                  <c:v>42.825400041030498</c:v>
                </c:pt>
                <c:pt idx="2">
                  <c:v>32.367010000000001</c:v>
                </c:pt>
                <c:pt idx="3">
                  <c:v>69.120643999999999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4-4C52-8D18-768FB2758FFE}"/>
            </c:ext>
          </c:extLst>
        </c:ser>
        <c:ser>
          <c:idx val="2"/>
          <c:order val="2"/>
          <c:tx>
            <c:strRef>
              <c:f>Лист1!$I$3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Лист1!$E$4:$F$7</c:f>
              <c:strCache>
                <c:ptCount val="4"/>
                <c:pt idx="0">
                  <c:v>Мурманская область</c:v>
                </c:pt>
                <c:pt idx="1">
                  <c:v>Республика Карелия</c:v>
                </c:pt>
                <c:pt idx="2">
                  <c:v>г.Санкт-Петербург</c:v>
                </c:pt>
                <c:pt idx="3">
                  <c:v>Мурманская область</c:v>
                </c:pt>
              </c:strCache>
            </c:strRef>
          </c:cat>
          <c:val>
            <c:numRef>
              <c:f>Лист1!$I$4:$I$7</c:f>
              <c:numCache>
                <c:formatCode>#,##0</c:formatCode>
                <c:ptCount val="4"/>
                <c:pt idx="0">
                  <c:v>20.870709999999999</c:v>
                </c:pt>
                <c:pt idx="1">
                  <c:v>42.313507999999999</c:v>
                </c:pt>
                <c:pt idx="2">
                  <c:v>51.350709999999999</c:v>
                </c:pt>
                <c:pt idx="3">
                  <c:v>75.937812999999991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74-4C52-8D18-768FB2758FFE}"/>
            </c:ext>
          </c:extLst>
        </c:ser>
        <c:ser>
          <c:idx val="3"/>
          <c:order val="3"/>
          <c:tx>
            <c:strRef>
              <c:f>Лист1!$J$3</c:f>
              <c:strCache>
                <c:ptCount val="1"/>
                <c:pt idx="0">
                  <c:v>ЭТАЛОН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Лист1!$E$4:$F$7</c:f>
              <c:strCache>
                <c:ptCount val="4"/>
                <c:pt idx="0">
                  <c:v>Мурманская область</c:v>
                </c:pt>
                <c:pt idx="1">
                  <c:v>Республика Карелия</c:v>
                </c:pt>
                <c:pt idx="2">
                  <c:v>г.Санкт-Петербург</c:v>
                </c:pt>
                <c:pt idx="3">
                  <c:v>Мурманская область</c:v>
                </c:pt>
              </c:strCache>
            </c:strRef>
          </c:cat>
          <c:val>
            <c:numRef>
              <c:f>Лист1!$J$4:$J$7</c:f>
              <c:numCache>
                <c:formatCode>#,##0</c:formatCode>
                <c:ptCount val="4"/>
                <c:pt idx="0">
                  <c:v>21.690939</c:v>
                </c:pt>
                <c:pt idx="1">
                  <c:v>64.218246883389298</c:v>
                </c:pt>
                <c:pt idx="2">
                  <c:v>56.473279999999995</c:v>
                </c:pt>
                <c:pt idx="3">
                  <c:v>73.343354000000005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74-4C52-8D18-768FB2758FF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582848"/>
        <c:axId val="117605120"/>
      </c:barChart>
      <c:catAx>
        <c:axId val="11758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605120"/>
        <c:crosses val="autoZero"/>
        <c:auto val="1"/>
        <c:lblAlgn val="ctr"/>
        <c:lblOffset val="100"/>
        <c:noMultiLvlLbl val="0"/>
      </c:catAx>
      <c:valAx>
        <c:axId val="117605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МЛН. РУБ.</a:t>
                </a:r>
                <a:endParaRPr lang="ru-RU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17582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ВЫБОРКА!$G$8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ВЫБОРКА!$E$9:$F$14</c:f>
              <c:strCache>
                <c:ptCount val="6"/>
                <c:pt idx="0">
                  <c:v>Республика Карелия</c:v>
                </c:pt>
                <c:pt idx="1">
                  <c:v>Республика Карелия</c:v>
                </c:pt>
                <c:pt idx="2">
                  <c:v>Псковская область</c:v>
                </c:pt>
                <c:pt idx="3">
                  <c:v>Новгородская область</c:v>
                </c:pt>
                <c:pt idx="4">
                  <c:v>Мурманская область</c:v>
                </c:pt>
                <c:pt idx="5">
                  <c:v>Калининградская область</c:v>
                </c:pt>
              </c:strCache>
            </c:strRef>
          </c:cat>
          <c:val>
            <c:numRef>
              <c:f>ВЫБОРКА!$G$9:$G$14</c:f>
              <c:numCache>
                <c:formatCode>#,##0</c:formatCode>
                <c:ptCount val="6"/>
                <c:pt idx="0">
                  <c:v>110.578354</c:v>
                </c:pt>
                <c:pt idx="1">
                  <c:v>806.3305600000001</c:v>
                </c:pt>
                <c:pt idx="2">
                  <c:v>147.21049952000001</c:v>
                </c:pt>
                <c:pt idx="3">
                  <c:v>503.35879999999997</c:v>
                </c:pt>
                <c:pt idx="4">
                  <c:v>845.37226824000004</c:v>
                </c:pt>
                <c:pt idx="5">
                  <c:v>709.09110913999996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C-4E64-A086-97AAB620C00B}"/>
            </c:ext>
          </c:extLst>
        </c:ser>
        <c:ser>
          <c:idx val="1"/>
          <c:order val="1"/>
          <c:tx>
            <c:strRef>
              <c:f>ВЫБОРКА!$H$8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ВЫБОРКА!$E$9:$F$14</c:f>
              <c:strCache>
                <c:ptCount val="6"/>
                <c:pt idx="0">
                  <c:v>Республика Карелия</c:v>
                </c:pt>
                <c:pt idx="1">
                  <c:v>Республика Карелия</c:v>
                </c:pt>
                <c:pt idx="2">
                  <c:v>Псковская область</c:v>
                </c:pt>
                <c:pt idx="3">
                  <c:v>Новгородская область</c:v>
                </c:pt>
                <c:pt idx="4">
                  <c:v>Мурманская область</c:v>
                </c:pt>
                <c:pt idx="5">
                  <c:v>Калининградская область</c:v>
                </c:pt>
              </c:strCache>
            </c:strRef>
          </c:cat>
          <c:val>
            <c:numRef>
              <c:f>ВЫБОРКА!$H$9:$H$14</c:f>
              <c:numCache>
                <c:formatCode>#,##0</c:formatCode>
                <c:ptCount val="6"/>
                <c:pt idx="0">
                  <c:v>93.735673899999995</c:v>
                </c:pt>
                <c:pt idx="1">
                  <c:v>691.49800000000005</c:v>
                </c:pt>
                <c:pt idx="2">
                  <c:v>309.30740000999998</c:v>
                </c:pt>
                <c:pt idx="3">
                  <c:v>650.60431499999993</c:v>
                </c:pt>
                <c:pt idx="4">
                  <c:v>909.90518599999996</c:v>
                </c:pt>
                <c:pt idx="5">
                  <c:v>995.09136237999996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C-4E64-A086-97AAB620C00B}"/>
            </c:ext>
          </c:extLst>
        </c:ser>
        <c:ser>
          <c:idx val="2"/>
          <c:order val="2"/>
          <c:tx>
            <c:strRef>
              <c:f>ВЫБОРКА!$I$8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ВЫБОРКА!$E$9:$F$14</c:f>
              <c:strCache>
                <c:ptCount val="6"/>
                <c:pt idx="0">
                  <c:v>Республика Карелия</c:v>
                </c:pt>
                <c:pt idx="1">
                  <c:v>Республика Карелия</c:v>
                </c:pt>
                <c:pt idx="2">
                  <c:v>Псковская область</c:v>
                </c:pt>
                <c:pt idx="3">
                  <c:v>Новгородская область</c:v>
                </c:pt>
                <c:pt idx="4">
                  <c:v>Мурманская область</c:v>
                </c:pt>
                <c:pt idx="5">
                  <c:v>Калининградская область</c:v>
                </c:pt>
              </c:strCache>
            </c:strRef>
          </c:cat>
          <c:val>
            <c:numRef>
              <c:f>ВЫБОРКА!$I$9:$I$14</c:f>
              <c:numCache>
                <c:formatCode>#,##0</c:formatCode>
                <c:ptCount val="6"/>
                <c:pt idx="0">
                  <c:v>105.798238100196</c:v>
                </c:pt>
                <c:pt idx="1">
                  <c:v>377.457963480817</c:v>
                </c:pt>
                <c:pt idx="2">
                  <c:v>406.24069806</c:v>
                </c:pt>
                <c:pt idx="3">
                  <c:v>813.74769200000003</c:v>
                </c:pt>
                <c:pt idx="4">
                  <c:v>1003.072757</c:v>
                </c:pt>
                <c:pt idx="5">
                  <c:v>1075.62429737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3C-4E64-A086-97AAB620C00B}"/>
            </c:ext>
          </c:extLst>
        </c:ser>
        <c:ser>
          <c:idx val="3"/>
          <c:order val="3"/>
          <c:tx>
            <c:strRef>
              <c:f>ВЫБОРКА!$J$8</c:f>
              <c:strCache>
                <c:ptCount val="1"/>
                <c:pt idx="0">
                  <c:v>ЭТАЛОН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ВЫБОРКА!$E$9:$F$14</c:f>
              <c:strCache>
                <c:ptCount val="6"/>
                <c:pt idx="0">
                  <c:v>Республика Карелия</c:v>
                </c:pt>
                <c:pt idx="1">
                  <c:v>Республика Карелия</c:v>
                </c:pt>
                <c:pt idx="2">
                  <c:v>Псковская область</c:v>
                </c:pt>
                <c:pt idx="3">
                  <c:v>Новгородская область</c:v>
                </c:pt>
                <c:pt idx="4">
                  <c:v>Мурманская область</c:v>
                </c:pt>
                <c:pt idx="5">
                  <c:v>Калининградская область</c:v>
                </c:pt>
              </c:strCache>
            </c:strRef>
          </c:cat>
          <c:val>
            <c:numRef>
              <c:f>ВЫБОРКА!$J$9:$J$14</c:f>
              <c:numCache>
                <c:formatCode>#,##0</c:formatCode>
                <c:ptCount val="6"/>
                <c:pt idx="0">
                  <c:v>394.671232050345</c:v>
                </c:pt>
                <c:pt idx="1">
                  <c:v>700.27065632518907</c:v>
                </c:pt>
                <c:pt idx="2">
                  <c:v>813.05008609999993</c:v>
                </c:pt>
                <c:pt idx="3">
                  <c:v>1115.266265</c:v>
                </c:pt>
                <c:pt idx="4">
                  <c:v>1046.0002669999999</c:v>
                </c:pt>
                <c:pt idx="5">
                  <c:v>1279.70008138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3C-4E64-A086-97AAB620C00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714304"/>
        <c:axId val="117736576"/>
      </c:barChart>
      <c:catAx>
        <c:axId val="11771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17736576"/>
        <c:crosses val="autoZero"/>
        <c:auto val="1"/>
        <c:lblAlgn val="ctr"/>
        <c:lblOffset val="100"/>
        <c:noMultiLvlLbl val="0"/>
      </c:catAx>
      <c:valAx>
        <c:axId val="117736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МЛН. РУБ.</a:t>
                </a:r>
                <a:endParaRPr lang="ru-RU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1771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Лист1!$E$16:$F$16</c:f>
              <c:strCache>
                <c:ptCount val="1"/>
                <c:pt idx="0">
                  <c:v>г.Санкт-Петербург АО «Петербургская сбытовая компания»                                                   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756-48F1-BD4C-8ED57326DD8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56-48F1-BD4C-8ED57326DD8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756-48F1-BD4C-8ED57326DD8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C756-48F1-BD4C-8ED57326DD8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Лист1!$G$15:$J$15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ЭТАЛОН</c:v>
                </c:pt>
              </c:strCache>
            </c:strRef>
          </c:cat>
          <c:val>
            <c:numRef>
              <c:f>Лист1!$G$16:$J$16</c:f>
              <c:numCache>
                <c:formatCode>#,##0</c:formatCode>
                <c:ptCount val="4"/>
                <c:pt idx="0">
                  <c:v>3913.9828700000003</c:v>
                </c:pt>
                <c:pt idx="1">
                  <c:v>4401.3729999999996</c:v>
                </c:pt>
                <c:pt idx="2">
                  <c:v>4800.54594</c:v>
                </c:pt>
                <c:pt idx="3">
                  <c:v>5455.0318600000001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56-48F1-BD4C-8ED57326D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52960"/>
        <c:axId val="130554496"/>
      </c:barChart>
      <c:catAx>
        <c:axId val="13055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0554496"/>
        <c:crosses val="autoZero"/>
        <c:auto val="1"/>
        <c:lblAlgn val="ctr"/>
        <c:lblOffset val="100"/>
        <c:noMultiLvlLbl val="0"/>
      </c:catAx>
      <c:valAx>
        <c:axId val="130554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МЛН. РУБ.</a:t>
                </a:r>
                <a:endParaRPr lang="ru-RU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30552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НВВ* ГП до 100 млн. руб.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728395282108478"/>
          <c:y val="0.16987573876578332"/>
          <c:w val="0.86231259797850546"/>
          <c:h val="0.67356181397744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'ГП выборка'!$M$2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выборка'!$L$3:$L$7</c:f>
              <c:strCache>
                <c:ptCount val="5"/>
                <c:pt idx="0">
                  <c:v>Республика Мордовия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Самарская область</c:v>
                </c:pt>
                <c:pt idx="4">
                  <c:v>Кировская область</c:v>
                </c:pt>
              </c:strCache>
            </c:strRef>
          </c:cat>
          <c:val>
            <c:numRef>
              <c:f>'ГП выборка'!$M$3:$M$7</c:f>
              <c:numCache>
                <c:formatCode>#,##0</c:formatCode>
                <c:ptCount val="5"/>
                <c:pt idx="0">
                  <c:v>18.893728209454199</c:v>
                </c:pt>
                <c:pt idx="1">
                  <c:v>52.105105939999994</c:v>
                </c:pt>
                <c:pt idx="2">
                  <c:v>34.870857999999998</c:v>
                </c:pt>
                <c:pt idx="3">
                  <c:v>44.366938999999995</c:v>
                </c:pt>
                <c:pt idx="4">
                  <c:v>64.531999999999996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2-4624-B9AE-662257101388}"/>
            </c:ext>
          </c:extLst>
        </c:ser>
        <c:ser>
          <c:idx val="1"/>
          <c:order val="1"/>
          <c:tx>
            <c:strRef>
              <c:f>'ГП выборка'!$N$2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выборка'!$L$3:$L$7</c:f>
              <c:strCache>
                <c:ptCount val="5"/>
                <c:pt idx="0">
                  <c:v>Республика Мордовия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Самарская область</c:v>
                </c:pt>
                <c:pt idx="4">
                  <c:v>Кировская область</c:v>
                </c:pt>
              </c:strCache>
            </c:strRef>
          </c:cat>
          <c:val>
            <c:numRef>
              <c:f>'ГП выборка'!$N$3:$N$7</c:f>
              <c:numCache>
                <c:formatCode>#,##0</c:formatCode>
                <c:ptCount val="5"/>
                <c:pt idx="0">
                  <c:v>24.536362990000001</c:v>
                </c:pt>
                <c:pt idx="1">
                  <c:v>58.778548999999998</c:v>
                </c:pt>
                <c:pt idx="2">
                  <c:v>46.675989999999999</c:v>
                </c:pt>
                <c:pt idx="3">
                  <c:v>40.642963000000002</c:v>
                </c:pt>
                <c:pt idx="4">
                  <c:v>70.002728999999988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2-4624-B9AE-662257101388}"/>
            </c:ext>
          </c:extLst>
        </c:ser>
        <c:ser>
          <c:idx val="2"/>
          <c:order val="2"/>
          <c:tx>
            <c:strRef>
              <c:f>'ГП выборка'!$O$2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283828453817343E-3"/>
                  <c:y val="0.145020606822971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22-4624-B9AE-662257101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выборка'!$L$3:$L$7</c:f>
              <c:strCache>
                <c:ptCount val="5"/>
                <c:pt idx="0">
                  <c:v>Республика Мордовия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Самарская область</c:v>
                </c:pt>
                <c:pt idx="4">
                  <c:v>Кировская область</c:v>
                </c:pt>
              </c:strCache>
            </c:strRef>
          </c:cat>
          <c:val>
            <c:numRef>
              <c:f>'ГП выборка'!$O$3:$O$7</c:f>
              <c:numCache>
                <c:formatCode>#,##0</c:formatCode>
                <c:ptCount val="5"/>
                <c:pt idx="0">
                  <c:v>31.09454465</c:v>
                </c:pt>
                <c:pt idx="1">
                  <c:v>64.007728979999996</c:v>
                </c:pt>
                <c:pt idx="2">
                  <c:v>65.946641887209594</c:v>
                </c:pt>
                <c:pt idx="3">
                  <c:v>71.899203999999997</c:v>
                </c:pt>
                <c:pt idx="4">
                  <c:v>76.512982999999991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2-4624-B9AE-662257101388}"/>
            </c:ext>
          </c:extLst>
        </c:ser>
        <c:ser>
          <c:idx val="3"/>
          <c:order val="3"/>
          <c:tx>
            <c:strRef>
              <c:f>'ГП выборка'!$P$2</c:f>
              <c:strCache>
                <c:ptCount val="1"/>
                <c:pt idx="0">
                  <c:v>ЭТАЛОН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'ГП выборка'!$L$3:$L$7</c:f>
              <c:strCache>
                <c:ptCount val="5"/>
                <c:pt idx="0">
                  <c:v>Республика Мордовия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Самарская область</c:v>
                </c:pt>
                <c:pt idx="4">
                  <c:v>Кировская область</c:v>
                </c:pt>
              </c:strCache>
            </c:strRef>
          </c:cat>
          <c:val>
            <c:numRef>
              <c:f>'ГП выборка'!$P$3:$P$7</c:f>
              <c:numCache>
                <c:formatCode>#,##0</c:formatCode>
                <c:ptCount val="5"/>
                <c:pt idx="0">
                  <c:v>50.280920870000003</c:v>
                </c:pt>
                <c:pt idx="1">
                  <c:v>110.73220176</c:v>
                </c:pt>
                <c:pt idx="2">
                  <c:v>64.575116119210392</c:v>
                </c:pt>
                <c:pt idx="3">
                  <c:v>91.046091000000004</c:v>
                </c:pt>
                <c:pt idx="4">
                  <c:v>114.532848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22-4624-B9AE-66225710138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69532840"/>
        <c:axId val="669535792"/>
      </c:barChart>
      <c:catAx>
        <c:axId val="66953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535792"/>
        <c:crosses val="autoZero"/>
        <c:auto val="1"/>
        <c:lblAlgn val="ctr"/>
        <c:lblOffset val="100"/>
        <c:noMultiLvlLbl val="0"/>
      </c:catAx>
      <c:valAx>
        <c:axId val="669535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 smtClean="0"/>
                  <a:t>Млн. руб.</a:t>
                </a:r>
                <a:r>
                  <a:rPr lang="ru-RU" b="1" baseline="0" dirty="0" smtClean="0"/>
                  <a:t>.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2.4721375995761515E-2"/>
              <c:y val="0.36880551111700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53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0.01318</cdr:x>
      <cdr:y>0.57902</cdr:y>
    </cdr:from>
    <cdr:to>
      <cdr:x>0.0976</cdr:x>
      <cdr:y>0.62418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986" y="3067076"/>
          <a:ext cx="985921" cy="239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rebuchet MS" pitchFamily="34" charset="0"/>
            </a:rPr>
            <a:t>руб./Гкал</a:t>
          </a:r>
          <a:endParaRPr lang="ru-RU" sz="1100" b="1" dirty="0"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0.62979</cdr:x>
      <cdr:y>0</cdr:y>
    </cdr:from>
    <cdr:to>
      <cdr:x>0.76057</cdr:x>
      <cdr:y>0.17921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21071091">
          <a:off x="7355502" y="-1186591"/>
          <a:ext cx="1527501" cy="9492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0.86923</cdr:x>
      <cdr:y>0.52612</cdr:y>
    </cdr:from>
    <cdr:to>
      <cdr:x>0.96346</cdr:x>
      <cdr:y>0.67027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21071091">
          <a:off x="10152105" y="2786848"/>
          <a:ext cx="1100467" cy="76355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5AF7A-B48E-4A6A-AD6E-8211E1B9A39A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FC41D-4985-4803-BBE2-4B6839E09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2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9A373-A7E5-46C5-9FA0-5C349B181C32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31E80-A5D8-43F3-A71C-1482B994B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152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9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4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2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1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1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5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6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3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3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4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A8E3-19DD-4639-B411-D917BA8BEE31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2873-B7C8-4FD5-9EFE-07DE665BD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5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hart" Target="../charts/chart1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2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image" Target="../media/image10.png"/><Relationship Id="rId7" Type="http://schemas.openxmlformats.org/officeDocument/2006/relationships/chart" Target="../charts/chart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3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0.png"/><Relationship Id="rId7" Type="http://schemas.openxmlformats.org/officeDocument/2006/relationships/chart" Target="../charts/chart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26" y="2"/>
            <a:ext cx="1998363" cy="199836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 rot="16200000">
            <a:off x="5564139" y="-1326376"/>
            <a:ext cx="2670299" cy="10585431"/>
          </a:xfrm>
          <a:custGeom>
            <a:avLst/>
            <a:gdLst>
              <a:gd name="connsiteX0" fmla="*/ 2670299 w 2670299"/>
              <a:gd name="connsiteY0" fmla="*/ 362565 h 10585431"/>
              <a:gd name="connsiteX1" fmla="*/ 2670299 w 2670299"/>
              <a:gd name="connsiteY1" fmla="*/ 2175348 h 10585431"/>
              <a:gd name="connsiteX2" fmla="*/ 2670295 w 2670299"/>
              <a:gd name="connsiteY2" fmla="*/ 2175348 h 10585431"/>
              <a:gd name="connsiteX3" fmla="*/ 2670295 w 2670299"/>
              <a:gd name="connsiteY3" fmla="*/ 10585431 h 10585431"/>
              <a:gd name="connsiteX4" fmla="*/ 0 w 2670299"/>
              <a:gd name="connsiteY4" fmla="*/ 10585430 h 10585431"/>
              <a:gd name="connsiteX5" fmla="*/ 0 w 2670299"/>
              <a:gd name="connsiteY5" fmla="*/ 2175347 h 10585431"/>
              <a:gd name="connsiteX6" fmla="*/ 4 w 2670299"/>
              <a:gd name="connsiteY6" fmla="*/ 2175347 h 10585431"/>
              <a:gd name="connsiteX7" fmla="*/ 4 w 2670299"/>
              <a:gd name="connsiteY7" fmla="*/ 362565 h 10585431"/>
              <a:gd name="connsiteX8" fmla="*/ 362569 w 2670299"/>
              <a:gd name="connsiteY8" fmla="*/ 0 h 10585431"/>
              <a:gd name="connsiteX9" fmla="*/ 2307734 w 2670299"/>
              <a:gd name="connsiteY9" fmla="*/ 0 h 10585431"/>
              <a:gd name="connsiteX10" fmla="*/ 2670299 w 2670299"/>
              <a:gd name="connsiteY10" fmla="*/ 362565 h 1058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299" h="10585431">
                <a:moveTo>
                  <a:pt x="2670299" y="362565"/>
                </a:moveTo>
                <a:lnTo>
                  <a:pt x="2670299" y="2175348"/>
                </a:lnTo>
                <a:lnTo>
                  <a:pt x="2670295" y="2175348"/>
                </a:lnTo>
                <a:lnTo>
                  <a:pt x="2670295" y="10585431"/>
                </a:lnTo>
                <a:lnTo>
                  <a:pt x="0" y="10585430"/>
                </a:lnTo>
                <a:lnTo>
                  <a:pt x="0" y="2175347"/>
                </a:lnTo>
                <a:lnTo>
                  <a:pt x="4" y="2175347"/>
                </a:lnTo>
                <a:lnTo>
                  <a:pt x="4" y="362565"/>
                </a:lnTo>
                <a:cubicBezTo>
                  <a:pt x="4" y="162326"/>
                  <a:pt x="162330" y="0"/>
                  <a:pt x="362569" y="0"/>
                </a:cubicBezTo>
                <a:lnTo>
                  <a:pt x="2307734" y="0"/>
                </a:lnTo>
                <a:cubicBezTo>
                  <a:pt x="2507973" y="0"/>
                  <a:pt x="2670299" y="162326"/>
                  <a:pt x="2670299" y="362565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26000">
                <a:schemeClr val="tx2">
                  <a:lumMod val="75000"/>
                </a:schemeClr>
              </a:gs>
              <a:gs pos="59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87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22" y="358463"/>
            <a:ext cx="3193272" cy="163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94491" y="1421284"/>
            <a:ext cx="15584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ЦЕНТР МОНИТОРИНГА</a:t>
            </a:r>
          </a:p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И КОНТРОЛЯ</a:t>
            </a:r>
          </a:p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ЗА ЦЕНООБРАЗОВАНИЕМ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06435" y="3304619"/>
            <a:ext cx="8137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ngsuh" panose="02030600000101010101" pitchFamily="18" charset="-127"/>
              </a:rPr>
              <a:t>Результаты мониторинга тарифных решений на 2019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87671" y="6233044"/>
            <a:ext cx="2283392" cy="5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29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ngsuh" panose="02030600000101010101" pitchFamily="18" charset="-127"/>
              </a:rPr>
              <a:t>12 июля </a:t>
            </a:r>
            <a:r>
              <a:rPr lang="ru-RU" sz="1429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ngsuh" panose="02030600000101010101" pitchFamily="18" charset="-127"/>
              </a:rPr>
              <a:t>2019</a:t>
            </a:r>
          </a:p>
          <a:p>
            <a:pPr algn="ctr"/>
            <a:r>
              <a:rPr lang="ru-RU" sz="1429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ngsuh" panose="02030600000101010101" pitchFamily="18" charset="-127"/>
              </a:rPr>
              <a:t>г. Москва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5" y="397247"/>
            <a:ext cx="4705164" cy="16011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54786" y="1714613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Уполномоченный при Президенте РФ</a:t>
            </a:r>
            <a:br>
              <a: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по защите прав предпринимателей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59" y="2806257"/>
            <a:ext cx="878367" cy="1143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23" y="4112773"/>
            <a:ext cx="535799" cy="9314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75" y="3556445"/>
            <a:ext cx="838895" cy="8388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7" y="4078621"/>
            <a:ext cx="925713" cy="9997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95" y="2806254"/>
            <a:ext cx="819039" cy="10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3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rgbClr val="FFCC66"/>
              </a:gs>
              <a:gs pos="33000">
                <a:srgbClr val="FFCC66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33000">
                <a:srgbClr val="FFCC00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97334" y="-18614"/>
            <a:ext cx="373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kumimoji="0" lang="ru-RU" sz="20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9900"/>
              </a:gs>
              <a:gs pos="66000">
                <a:srgbClr val="FFCC00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9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89687" cy="85289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84" cy="100317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61242" y="99899"/>
            <a:ext cx="795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Итоги «реализации» эталонного метода</a:t>
            </a:r>
          </a:p>
        </p:txBody>
      </p:sp>
      <p:pic>
        <p:nvPicPr>
          <p:cNvPr id="75" name="Picture 4" descr="C:\Users\Cherechecha\Pictures\восклицат_зна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8" y="3617746"/>
            <a:ext cx="291111" cy="3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Cherechecha\Pictures\Человечек_гор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94" y="4121485"/>
            <a:ext cx="1920239" cy="19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Cherechecha\Pictures\человечек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9" y="1168394"/>
            <a:ext cx="1563410" cy="14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1070316" y="5024767"/>
            <a:ext cx="9420208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/>
              <a:t>в результате внедрения «уникального» метода – </a:t>
            </a:r>
            <a:r>
              <a:rPr lang="ru-RU" sz="2000" b="1" dirty="0">
                <a:solidFill>
                  <a:srgbClr val="FF0000"/>
                </a:solidFill>
              </a:rPr>
              <a:t>рост тарифной нагрузки на потребителей порядка </a:t>
            </a:r>
            <a:r>
              <a:rPr lang="ru-RU" sz="2400" b="1" dirty="0">
                <a:solidFill>
                  <a:srgbClr val="FF0000"/>
                </a:solidFill>
              </a:rPr>
              <a:t>100 </a:t>
            </a:r>
            <a:r>
              <a:rPr lang="ru-RU" sz="2000" b="1" dirty="0">
                <a:solidFill>
                  <a:srgbClr val="FF0000"/>
                </a:solidFill>
              </a:rPr>
              <a:t>млрд. руб.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070316" y="3512600"/>
            <a:ext cx="9924264" cy="60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2019 год – отчет ФАС России о снижении тарифа у 1/3 сбытовых компаний, на которые приходится </a:t>
            </a:r>
            <a:r>
              <a:rPr lang="ru-RU" sz="2000" b="1" dirty="0">
                <a:solidFill>
                  <a:srgbClr val="FF0000"/>
                </a:solidFill>
              </a:rPr>
              <a:t>менее 5 % </a:t>
            </a:r>
            <a:r>
              <a:rPr lang="ru-RU" dirty="0"/>
              <a:t>всей потребляемой в России электроэнергии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853003" y="2300193"/>
            <a:ext cx="951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2018 год – внедрение нового порядка формирования сбытовых надбавок гарантирующих поставщиков электроэнергии с применением эталонного метода.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853003" y="1362592"/>
            <a:ext cx="9379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21.07.2017 - внесение изменений в Постановление №1178, что привело к легализации полученных ранее необоснованных доходов и расходов, создав необоснованную базу для последующего регулирования.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070316" y="4304687"/>
            <a:ext cx="89881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buClr>
                <a:srgbClr val="FF0000"/>
              </a:buClr>
            </a:pPr>
            <a:r>
              <a:rPr lang="ru-RU" sz="2000" b="1" dirty="0">
                <a:solidFill>
                  <a:srgbClr val="FF0000"/>
                </a:solidFill>
              </a:rPr>
              <a:t>повышение тарифа у 2/3 сбытовых компаний</a:t>
            </a:r>
            <a:r>
              <a:rPr lang="ru-RU" dirty="0"/>
              <a:t>, на которые приходится львиная доля потребляемой электроэнергии – более 95%</a:t>
            </a:r>
          </a:p>
        </p:txBody>
      </p:sp>
      <p:pic>
        <p:nvPicPr>
          <p:cNvPr id="83" name="Picture 4" descr="C:\Users\Cherechecha\Pictures\восклицат_зна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7" y="4427949"/>
            <a:ext cx="291111" cy="3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Cherechecha\Pictures\восклицат_зна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8" y="5129914"/>
            <a:ext cx="291111" cy="3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751007" y="-13143"/>
            <a:ext cx="333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ТЕПЛОСНАБЖЕНИЕ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37781" y="6160535"/>
            <a:ext cx="88200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10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2" y="0"/>
            <a:ext cx="925716" cy="8528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3440"/>
            <a:ext cx="925716" cy="999771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50749530"/>
              </p:ext>
            </p:extLst>
          </p:nvPr>
        </p:nvGraphicFramePr>
        <p:xfrm>
          <a:off x="209316" y="2207758"/>
          <a:ext cx="5700450" cy="399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200822" y="1378673"/>
            <a:ext cx="590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Центральный, Северо-Западный, Приволжский  федеральные округа и другие субъекты РФ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08" y="886537"/>
            <a:ext cx="2508838" cy="1447408"/>
          </a:xfrm>
          <a:prstGeom prst="rect">
            <a:avLst/>
          </a:prstGeom>
        </p:spPr>
      </p:pic>
      <p:sp>
        <p:nvSpPr>
          <p:cNvPr id="67" name="Скругленный прямоугольник 66"/>
          <p:cNvSpPr/>
          <p:nvPr/>
        </p:nvSpPr>
        <p:spPr>
          <a:xfrm>
            <a:off x="7222043" y="1300297"/>
            <a:ext cx="2443645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5 295</a:t>
            </a:r>
            <a:endParaRPr lang="ru-RU" sz="48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965751" y="2314769"/>
            <a:ext cx="3170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решений рассмотрено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/>
            </a:r>
            <a:b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</a:b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из 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них: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635071" y="4306600"/>
            <a:ext cx="5730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Количество тарифных решений ОИВС РФ </a:t>
            </a:r>
            <a:r>
              <a:rPr lang="ru-RU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без признаков нарушения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 законодательства РФ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684385" y="3250866"/>
            <a:ext cx="565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Количество решений ОИВС РФ, </a:t>
            </a: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содержащих признаки нарушения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 законодательства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2451" y="-82482"/>
            <a:ext cx="7271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Результаты мониторинга тарифных решений на 2019 год</a:t>
            </a:r>
          </a:p>
        </p:txBody>
      </p:sp>
    </p:spTree>
    <p:extLst>
      <p:ext uri="{BB962C8B-B14F-4D97-AF65-F5344CB8AC3E}">
        <p14:creationId xmlns:p14="http://schemas.microsoft.com/office/powerpoint/2010/main" val="34743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751007" y="-13143"/>
            <a:ext cx="333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ТЕПЛОСНАБЖЕНИЕ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37781" y="6160535"/>
            <a:ext cx="88200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r>
              <a:rPr lang="ru-RU" sz="4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2" y="0"/>
            <a:ext cx="925716" cy="8528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3440"/>
            <a:ext cx="925716" cy="999771"/>
          </a:xfrm>
          <a:prstGeom prst="rect">
            <a:avLst/>
          </a:prstGeom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48831604"/>
              </p:ext>
            </p:extLst>
          </p:nvPr>
        </p:nvGraphicFramePr>
        <p:xfrm>
          <a:off x="256319" y="1369245"/>
          <a:ext cx="11679359" cy="529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ятиугольник 19"/>
          <p:cNvSpPr/>
          <p:nvPr/>
        </p:nvSpPr>
        <p:spPr>
          <a:xfrm>
            <a:off x="389789" y="1547882"/>
            <a:ext cx="2607846" cy="353336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143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smtClean="0">
                <a:latin typeface="Trebuchet MS" panose="020B0603020202020204" pitchFamily="34" charset="0"/>
              </a:rPr>
              <a:t>Разница в 180 раз</a:t>
            </a:r>
            <a:endParaRPr lang="ru-RU" sz="2000" b="1" dirty="0"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1178" y="29256"/>
            <a:ext cx="727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Максимальные и минимальные величины тарифа на тепловую энергию для ПРОЧИХ ПОТРЕБИТЕЛЕЙ 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35850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6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869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751007" y="-12866"/>
            <a:ext cx="333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smtClean="0">
                <a:ln w="0">
                  <a:solidFill>
                    <a:schemeClr val="accent1">
                      <a:lumMod val="50000"/>
                      <a:alpha val="70000"/>
                    </a:scheme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ВОДООТВЕДЕНИЕ</a:t>
            </a:r>
            <a:endParaRPr lang="ru-RU" sz="2000" b="1">
              <a:ln w="0">
                <a:solidFill>
                  <a:schemeClr val="accent1">
                    <a:lumMod val="50000"/>
                    <a:alpha val="70000"/>
                  </a:scheme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65569" y="6153748"/>
            <a:ext cx="88200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0">
                  <a:solidFill>
                    <a:schemeClr val="accent1">
                      <a:lumMod val="50000"/>
                      <a:alpha val="7000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r>
              <a:rPr kumimoji="0" lang="ru-RU" sz="4400" b="1" i="0" u="none" strike="noStrike" kern="1200" cap="none" spc="0" normalizeH="0" baseline="0" noProof="0" smtClean="0">
                <a:ln w="0">
                  <a:solidFill>
                    <a:schemeClr val="accent1">
                      <a:lumMod val="50000"/>
                      <a:alpha val="7000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chemeClr val="accent1">
                    <a:lumMod val="50000"/>
                    <a:alpha val="70000"/>
                  </a:scheme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2" y="0"/>
            <a:ext cx="798992" cy="8528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" y="43272"/>
            <a:ext cx="643586" cy="7945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12768"/>
            <a:ext cx="12142732" cy="5048025"/>
          </a:xfrm>
          <a:prstGeom prst="rect">
            <a:avLst/>
          </a:prstGeom>
        </p:spPr>
      </p:pic>
      <p:sp>
        <p:nvSpPr>
          <p:cNvPr id="57" name="Пятиугольник 56"/>
          <p:cNvSpPr/>
          <p:nvPr/>
        </p:nvSpPr>
        <p:spPr>
          <a:xfrm>
            <a:off x="798990" y="1179206"/>
            <a:ext cx="2556769" cy="353336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143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smtClean="0">
                <a:latin typeface="Trebuchet MS" panose="020B0603020202020204" pitchFamily="34" charset="0"/>
              </a:rPr>
              <a:t>Разница </a:t>
            </a:r>
            <a:r>
              <a:rPr lang="ru-RU" sz="2000" b="1">
                <a:latin typeface="Trebuchet MS" panose="020B0603020202020204" pitchFamily="34" charset="0"/>
              </a:rPr>
              <a:t>в</a:t>
            </a:r>
            <a:r>
              <a:rPr lang="ru-RU" sz="2000" b="1" smtClean="0">
                <a:latin typeface="Trebuchet MS" panose="020B0603020202020204" pitchFamily="34" charset="0"/>
              </a:rPr>
              <a:t> 100 раз</a:t>
            </a:r>
            <a:endParaRPr lang="ru-RU" sz="2000" b="1" dirty="0">
              <a:latin typeface="Trebuchet MS" panose="020B0603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091">
            <a:off x="8563442" y="1292040"/>
            <a:ext cx="1527427" cy="71154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716">
            <a:off x="8563486" y="4071703"/>
            <a:ext cx="932171" cy="434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9169" y="387976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endParaRPr lang="ru-RU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2298" y="1033108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5955" y="90137"/>
            <a:ext cx="727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Наибольшие и наименьшие тарифы для прочих потребителей в 2019 г. по Приволжскому федеральному округу</a:t>
            </a:r>
          </a:p>
        </p:txBody>
      </p:sp>
    </p:spTree>
    <p:extLst>
      <p:ext uri="{BB962C8B-B14F-4D97-AF65-F5344CB8AC3E}">
        <p14:creationId xmlns:p14="http://schemas.microsoft.com/office/powerpoint/2010/main" val="39511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106"/>
            <a:ext cx="12191998" cy="547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6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869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751007" y="-13143"/>
            <a:ext cx="333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smtClean="0">
                <a:ln w="0">
                  <a:solidFill>
                    <a:schemeClr val="accent1">
                      <a:lumMod val="50000"/>
                      <a:alpha val="70000"/>
                    </a:scheme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ВОДОСНАБЖЕНИЕ</a:t>
            </a:r>
            <a:endParaRPr lang="ru-RU" sz="2000" b="1">
              <a:ln w="0">
                <a:solidFill>
                  <a:schemeClr val="accent1">
                    <a:lumMod val="50000"/>
                    <a:alpha val="70000"/>
                  </a:scheme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65569" y="6153748"/>
            <a:ext cx="88200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0">
                  <a:solidFill>
                    <a:schemeClr val="accent1">
                      <a:lumMod val="50000"/>
                      <a:alpha val="7000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r>
              <a:rPr kumimoji="0" lang="ru-RU" sz="4400" b="1" i="0" u="none" strike="noStrike" kern="1200" cap="none" spc="0" normalizeH="0" baseline="0" noProof="0" smtClean="0">
                <a:ln w="0">
                  <a:solidFill>
                    <a:schemeClr val="accent1">
                      <a:lumMod val="50000"/>
                      <a:alpha val="7000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3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chemeClr val="accent1">
                    <a:lumMod val="50000"/>
                    <a:alpha val="70000"/>
                  </a:scheme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2" y="0"/>
            <a:ext cx="798992" cy="8528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" y="43272"/>
            <a:ext cx="643586" cy="794551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1106056" y="1142557"/>
            <a:ext cx="2556769" cy="353336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143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smtClean="0">
                <a:latin typeface="Trebuchet MS" panose="020B0603020202020204" pitchFamily="34" charset="0"/>
              </a:rPr>
              <a:t>Разница до 13 раз</a:t>
            </a:r>
            <a:endParaRPr lang="ru-RU" sz="2000" b="1" dirty="0">
              <a:latin typeface="Trebuchet MS" panose="020B0603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091">
            <a:off x="7317029" y="1168229"/>
            <a:ext cx="1527427" cy="7115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716">
            <a:off x="9045661" y="4445884"/>
            <a:ext cx="932171" cy="43424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95746" y="424729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endParaRPr lang="ru-RU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21713" y="949893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5955" y="90137"/>
            <a:ext cx="727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Наибольшие и наименьшие тарифы для прочих потребителей в 2019 г. по Центральному федеральному округу</a:t>
            </a:r>
          </a:p>
        </p:txBody>
      </p:sp>
    </p:spTree>
    <p:extLst>
      <p:ext uri="{BB962C8B-B14F-4D97-AF65-F5344CB8AC3E}">
        <p14:creationId xmlns:p14="http://schemas.microsoft.com/office/powerpoint/2010/main" val="42120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4215378708"/>
              </p:ext>
            </p:extLst>
          </p:nvPr>
        </p:nvGraphicFramePr>
        <p:xfrm>
          <a:off x="201227" y="1122691"/>
          <a:ext cx="11789546" cy="447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47471" y="5428153"/>
            <a:ext cx="969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Республика Северная Осетия-Алания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63275" y="5451237"/>
            <a:ext cx="77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Республика</a:t>
            </a:r>
          </a:p>
          <a:p>
            <a:pPr algn="ctr"/>
            <a:r>
              <a:rPr lang="ru-RU" sz="900" b="1">
                <a:solidFill>
                  <a:srgbClr val="800000"/>
                </a:solidFill>
              </a:rPr>
              <a:t>Ингушетия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3933" y="5804821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СКФО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1547" y="5440973"/>
            <a:ext cx="9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Курганская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область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06573" y="5455395"/>
            <a:ext cx="8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Свердловская</a:t>
            </a:r>
          </a:p>
          <a:p>
            <a:pPr algn="ctr"/>
            <a:r>
              <a:rPr lang="ru-RU" sz="900" b="1">
                <a:solidFill>
                  <a:srgbClr val="800000"/>
                </a:solidFill>
              </a:rPr>
              <a:t>область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98887" y="580164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УФО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88173" y="580164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ЮФО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77459" y="580164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ПФО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96581" y="580164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ЦФО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15703" y="580164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СЗФО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114338" y="580164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СФО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25022" y="580164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ДФО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73703" y="5459242"/>
            <a:ext cx="9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Краснодарский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край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29328" y="5603294"/>
            <a:ext cx="1022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г. Севастополь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84015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Нижегородская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область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05784" y="5459242"/>
            <a:ext cx="102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Кировская</a:t>
            </a:r>
          </a:p>
          <a:p>
            <a:pPr algn="ctr"/>
            <a:r>
              <a:rPr lang="ru-RU" sz="900" b="1">
                <a:solidFill>
                  <a:srgbClr val="800000"/>
                </a:solidFill>
              </a:rPr>
              <a:t>область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78927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Белгородская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область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72677" y="5560221"/>
            <a:ext cx="1054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г. Москва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54843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Ненецкий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АО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31990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г. Санкт -Петербург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66237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Республика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Хакасия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98997" y="5459242"/>
            <a:ext cx="108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Новосибирская</a:t>
            </a:r>
          </a:p>
          <a:p>
            <a:pPr algn="ctr"/>
            <a:r>
              <a:rPr lang="ru-RU" sz="900" b="1">
                <a:solidFill>
                  <a:srgbClr val="800000"/>
                </a:solidFill>
              </a:rPr>
              <a:t>область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284720" y="5451237"/>
            <a:ext cx="108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Магаданская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область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979645" y="5451237"/>
            <a:ext cx="108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Приморский</a:t>
            </a:r>
          </a:p>
          <a:p>
            <a:pPr algn="ctr"/>
            <a:r>
              <a:rPr lang="ru-RU" sz="900" b="1">
                <a:solidFill>
                  <a:srgbClr val="800000"/>
                </a:solidFill>
              </a:rPr>
              <a:t>край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102337" y="6258089"/>
            <a:ext cx="230832" cy="230832"/>
          </a:xfrm>
          <a:prstGeom prst="rect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552596" y="6258089"/>
            <a:ext cx="230832" cy="230832"/>
          </a:xfrm>
          <a:prstGeom prst="rect">
            <a:avLst/>
          </a:prstGeom>
          <a:solidFill>
            <a:srgbClr val="D52B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5323502" y="6188839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83428" y="6188839"/>
            <a:ext cx="6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lang="ru-RU" sz="20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14</a:t>
            </a:r>
            <a:endParaRPr lang="ru-RU" sz="44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-4316"/>
            <a:ext cx="1584960" cy="852892"/>
          </a:xfrm>
          <a:prstGeom prst="rect">
            <a:avLst/>
          </a:prstGeom>
          <a:solidFill>
            <a:srgbClr val="DA80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4949" y="1504060"/>
            <a:ext cx="2508867" cy="82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-4316"/>
            <a:ext cx="1584960" cy="852892"/>
          </a:xfrm>
          <a:prstGeom prst="rect">
            <a:avLst/>
          </a:prstGeom>
          <a:solidFill>
            <a:srgbClr val="DA80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16691" cy="852892"/>
          </a:xfrm>
          <a:prstGeom prst="rect">
            <a:avLst/>
          </a:prstGeom>
          <a:solidFill>
            <a:srgbClr val="C65D1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42385"/>
            <a:ext cx="436875" cy="759488"/>
          </a:xfrm>
          <a:prstGeom prst="rect">
            <a:avLst/>
          </a:prstGeom>
        </p:spPr>
      </p:pic>
      <p:sp>
        <p:nvSpPr>
          <p:cNvPr id="112" name="TextBox 40"/>
          <p:cNvSpPr txBox="1"/>
          <p:nvPr/>
        </p:nvSpPr>
        <p:spPr>
          <a:xfrm>
            <a:off x="575636" y="-178035"/>
            <a:ext cx="12533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>
                <a:ln w="15875">
                  <a:solidFill>
                    <a:srgbClr val="ED7D31">
                      <a:lumMod val="50000"/>
                    </a:srgbClr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  <a:cs typeface="Lucida Sans Unicode" panose="020B0602030504020204" pitchFamily="34" charset="0"/>
              </a:rPr>
              <a:t>С1</a:t>
            </a:r>
            <a:endParaRPr lang="ru-RU" sz="7200" dirty="0">
              <a:ln w="15875">
                <a:solidFill>
                  <a:srgbClr val="ED7D31">
                    <a:lumMod val="50000"/>
                  </a:srgbClr>
                </a:solidFill>
              </a:ln>
              <a:solidFill>
                <a:prstClr val="white"/>
              </a:solidFill>
              <a:latin typeface="Impact" panose="020B080603090205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11287" y="937366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>
                <a:solidFill>
                  <a:srgbClr val="222A35"/>
                </a:solidFill>
                <a:latin typeface="Trebuchet MS" panose="020B0603020202020204" pitchFamily="34" charset="0"/>
              </a:rPr>
              <a:t>«Чернила и бумага»</a:t>
            </a:r>
          </a:p>
        </p:txBody>
      </p:sp>
      <p:sp>
        <p:nvSpPr>
          <p:cNvPr id="105" name="Пятиугольник 104"/>
          <p:cNvSpPr/>
          <p:nvPr/>
        </p:nvSpPr>
        <p:spPr>
          <a:xfrm>
            <a:off x="2827892" y="1859665"/>
            <a:ext cx="4292001" cy="561630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143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Разница 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 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517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раз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1071672"/>
            <a:ext cx="3639230" cy="2099556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4370640" y="1167808"/>
            <a:ext cx="3658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>
                <a:solidFill>
                  <a:srgbClr val="222A35"/>
                </a:solidFill>
                <a:latin typeface="Trebuchet MS" panose="020B0603020202020204" pitchFamily="34" charset="0"/>
              </a:rPr>
              <a:t>(организационно - технические мероприятия)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16984" y="2386673"/>
            <a:ext cx="359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>
                <a:solidFill>
                  <a:schemeClr val="tx2">
                    <a:lumMod val="50000"/>
                  </a:schemeClr>
                </a:solidFill>
              </a:rPr>
              <a:t>В разрезе Федеральных округов - до </a:t>
            </a:r>
            <a:r>
              <a:rPr lang="ru-RU" sz="1200" b="1" smtClean="0">
                <a:solidFill>
                  <a:schemeClr val="tx2">
                    <a:lumMod val="50000"/>
                  </a:schemeClr>
                </a:solidFill>
              </a:rPr>
              <a:t>511 </a:t>
            </a:r>
            <a:r>
              <a:rPr lang="ru-RU" sz="1200" b="1">
                <a:solidFill>
                  <a:schemeClr val="tx2">
                    <a:lumMod val="50000"/>
                  </a:schemeClr>
                </a:solidFill>
              </a:rPr>
              <a:t>раз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79679" y="-19615"/>
            <a:ext cx="67234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Разница между значениями стандартизированных тарифных ставок в 2018 году</a:t>
            </a:r>
            <a:b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1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(руб. за одно технологическое присоединение)</a:t>
            </a:r>
          </a:p>
        </p:txBody>
      </p:sp>
    </p:spTree>
    <p:extLst>
      <p:ext uri="{BB962C8B-B14F-4D97-AF65-F5344CB8AC3E}">
        <p14:creationId xmlns:p14="http://schemas.microsoft.com/office/powerpoint/2010/main" val="8738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lang="ru-RU" sz="20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15</a:t>
            </a:r>
            <a:endParaRPr lang="ru-RU" sz="44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-4316"/>
            <a:ext cx="1584960" cy="852892"/>
          </a:xfrm>
          <a:prstGeom prst="rect">
            <a:avLst/>
          </a:prstGeom>
          <a:solidFill>
            <a:srgbClr val="DA80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4949" y="1504060"/>
            <a:ext cx="2508867" cy="82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-4316"/>
            <a:ext cx="1584960" cy="852892"/>
          </a:xfrm>
          <a:prstGeom prst="rect">
            <a:avLst/>
          </a:prstGeom>
          <a:solidFill>
            <a:srgbClr val="DA80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16691" cy="852892"/>
          </a:xfrm>
          <a:prstGeom prst="rect">
            <a:avLst/>
          </a:prstGeom>
          <a:solidFill>
            <a:srgbClr val="C65D1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42385"/>
            <a:ext cx="436875" cy="759488"/>
          </a:xfrm>
          <a:prstGeom prst="rect">
            <a:avLst/>
          </a:prstGeom>
        </p:spPr>
      </p:pic>
      <p:sp>
        <p:nvSpPr>
          <p:cNvPr id="112" name="TextBox 40"/>
          <p:cNvSpPr txBox="1"/>
          <p:nvPr/>
        </p:nvSpPr>
        <p:spPr>
          <a:xfrm>
            <a:off x="575636" y="-178035"/>
            <a:ext cx="12533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>
                <a:ln w="15875">
                  <a:solidFill>
                    <a:srgbClr val="ED7D31">
                      <a:lumMod val="50000"/>
                    </a:srgbClr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  <a:cs typeface="Lucida Sans Unicode" panose="020B0602030504020204" pitchFamily="34" charset="0"/>
              </a:rPr>
              <a:t>С1</a:t>
            </a:r>
            <a:endParaRPr lang="ru-RU" sz="7200" dirty="0">
              <a:ln w="15875">
                <a:solidFill>
                  <a:srgbClr val="ED7D31">
                    <a:lumMod val="50000"/>
                  </a:srgbClr>
                </a:solidFill>
              </a:ln>
              <a:solidFill>
                <a:prstClr val="white"/>
              </a:solidFill>
              <a:latin typeface="Impact" panose="020B080603090205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219794340"/>
              </p:ext>
            </p:extLst>
          </p:nvPr>
        </p:nvGraphicFramePr>
        <p:xfrm>
          <a:off x="201227" y="1122691"/>
          <a:ext cx="11789546" cy="447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434308" y="5765461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СКФО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89262" y="576228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УФО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78548" y="576228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ЮФО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67834" y="576228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ПФО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286956" y="576228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ЦФО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06078" y="5762284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СЗФО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675058" y="5769472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СФО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185772" y="5781209"/>
            <a:ext cx="10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ДФО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11287" y="937366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>
                <a:solidFill>
                  <a:srgbClr val="222A35"/>
                </a:solidFill>
                <a:latin typeface="Trebuchet MS" panose="020B0603020202020204" pitchFamily="34" charset="0"/>
              </a:rPr>
              <a:t>«Чернила и бумага»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273490" y="6233854"/>
            <a:ext cx="230832" cy="230832"/>
          </a:xfrm>
          <a:prstGeom prst="rect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723749" y="6233854"/>
            <a:ext cx="230832" cy="230832"/>
          </a:xfrm>
          <a:prstGeom prst="rect">
            <a:avLst/>
          </a:prstGeom>
          <a:solidFill>
            <a:srgbClr val="D52B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5494655" y="616460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954581" y="6164604"/>
            <a:ext cx="6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Пятиугольник 104"/>
          <p:cNvSpPr/>
          <p:nvPr/>
        </p:nvSpPr>
        <p:spPr>
          <a:xfrm>
            <a:off x="2827892" y="1859665"/>
            <a:ext cx="4151713" cy="561630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143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Разница 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 99 раз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1071672"/>
            <a:ext cx="3639230" cy="2099556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3216984" y="2386673"/>
            <a:ext cx="359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>
                <a:solidFill>
                  <a:schemeClr val="tx2">
                    <a:lumMod val="50000"/>
                  </a:schemeClr>
                </a:solidFill>
              </a:rPr>
              <a:t>В разрезе Федеральных округов - до 44 раз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5246" y="5393488"/>
            <a:ext cx="969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Республика Северная Осетия-Алания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31128" y="5424575"/>
            <a:ext cx="103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Ставропольский</a:t>
            </a:r>
            <a:br>
              <a:rPr lang="ru-RU" sz="900" b="1">
                <a:solidFill>
                  <a:srgbClr val="800000"/>
                </a:solidFill>
              </a:rPr>
            </a:br>
            <a:r>
              <a:rPr lang="ru-RU" sz="900" b="1">
                <a:solidFill>
                  <a:srgbClr val="800000"/>
                </a:solidFill>
              </a:rPr>
              <a:t>край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01547" y="5440973"/>
            <a:ext cx="9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Курганская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область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306573" y="5455395"/>
            <a:ext cx="8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Свердловская</a:t>
            </a:r>
          </a:p>
          <a:p>
            <a:pPr algn="ctr"/>
            <a:r>
              <a:rPr lang="ru-RU" sz="900" b="1">
                <a:solidFill>
                  <a:srgbClr val="800000"/>
                </a:solidFill>
              </a:rPr>
              <a:t>область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073703" y="5459242"/>
            <a:ext cx="9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Краснодарский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край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29328" y="5588272"/>
            <a:ext cx="1022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г. Севастополь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484015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Нижегородская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область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205784" y="5459242"/>
            <a:ext cx="102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Пермский</a:t>
            </a:r>
            <a:br>
              <a:rPr lang="ru-RU" sz="900" b="1">
                <a:solidFill>
                  <a:srgbClr val="800000"/>
                </a:solidFill>
              </a:rPr>
            </a:br>
            <a:r>
              <a:rPr lang="ru-RU" sz="900" b="1">
                <a:solidFill>
                  <a:srgbClr val="800000"/>
                </a:solidFill>
              </a:rPr>
              <a:t>край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978927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Белгородская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область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668312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Ивановская</a:t>
            </a:r>
            <a:br>
              <a:rPr lang="ru-RU" sz="900" b="1">
                <a:solidFill>
                  <a:srgbClr val="800000"/>
                </a:solidFill>
              </a:rPr>
            </a:br>
            <a:r>
              <a:rPr lang="ru-RU" sz="900" b="1">
                <a:solidFill>
                  <a:srgbClr val="800000"/>
                </a:solidFill>
              </a:rPr>
              <a:t>область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54843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Псковская</a:t>
            </a:r>
            <a:br>
              <a:rPr lang="ru-RU" sz="900" b="1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область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031990" y="5459242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г. Санкт -Петербург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0250356" y="5451237"/>
            <a:ext cx="10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Республика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Хакасия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983116" y="5451237"/>
            <a:ext cx="108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Новосибирская</a:t>
            </a:r>
          </a:p>
          <a:p>
            <a:pPr algn="ctr"/>
            <a:r>
              <a:rPr lang="ru-RU" sz="900" b="1">
                <a:solidFill>
                  <a:srgbClr val="800000"/>
                </a:solidFill>
              </a:rPr>
              <a:t>область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801642" y="5458717"/>
            <a:ext cx="108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Магаданская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область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478292" y="5457611"/>
            <a:ext cx="108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rgbClr val="800000"/>
                </a:solidFill>
              </a:rPr>
              <a:t>Камчатский</a:t>
            </a:r>
            <a:br>
              <a:rPr lang="ru-RU" sz="900" b="1">
                <a:solidFill>
                  <a:srgbClr val="800000"/>
                </a:solidFill>
              </a:rPr>
            </a:br>
            <a:r>
              <a:rPr lang="ru-RU" sz="900" b="1">
                <a:solidFill>
                  <a:srgbClr val="800000"/>
                </a:solidFill>
              </a:rPr>
              <a:t>край</a:t>
            </a:r>
            <a:endParaRPr lang="ru-RU" sz="900" b="1" dirty="0">
              <a:solidFill>
                <a:srgbClr val="8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70640" y="1167808"/>
            <a:ext cx="3658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>
                <a:solidFill>
                  <a:srgbClr val="222A35"/>
                </a:solidFill>
                <a:latin typeface="Trebuchet MS" panose="020B0603020202020204" pitchFamily="34" charset="0"/>
              </a:rPr>
              <a:t>(организационно - технические мероприятия)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79679" y="-19615"/>
            <a:ext cx="67234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Разница между значениями стандартизированных тарифных ставок в </a:t>
            </a:r>
            <a:r>
              <a:rPr lang="ru-RU" b="1" smtClean="0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2019 </a:t>
            </a: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году</a:t>
            </a:r>
            <a:b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1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(руб. за одно технологическое присоединение)</a:t>
            </a:r>
          </a:p>
        </p:txBody>
      </p:sp>
    </p:spTree>
    <p:extLst>
      <p:ext uri="{BB962C8B-B14F-4D97-AF65-F5344CB8AC3E}">
        <p14:creationId xmlns:p14="http://schemas.microsoft.com/office/powerpoint/2010/main" val="23994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lang="ru-RU" sz="20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16</a:t>
            </a:r>
            <a:endParaRPr lang="ru-RU" sz="44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-4316"/>
            <a:ext cx="1584960" cy="852892"/>
          </a:xfrm>
          <a:prstGeom prst="rect">
            <a:avLst/>
          </a:prstGeom>
          <a:solidFill>
            <a:srgbClr val="DA80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616691" cy="852892"/>
          </a:xfrm>
          <a:prstGeom prst="rect">
            <a:avLst/>
          </a:prstGeom>
          <a:solidFill>
            <a:srgbClr val="C65D1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0"/>
          <p:cNvSpPr txBox="1"/>
          <p:nvPr/>
        </p:nvSpPr>
        <p:spPr>
          <a:xfrm>
            <a:off x="575636" y="-178035"/>
            <a:ext cx="12533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>
                <a:ln w="15875">
                  <a:solidFill>
                    <a:srgbClr val="ED7D31">
                      <a:lumMod val="50000"/>
                    </a:srgbClr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  <a:cs typeface="Lucida Sans Unicode" panose="020B0602030504020204" pitchFamily="34" charset="0"/>
              </a:rPr>
              <a:t>С1</a:t>
            </a:r>
            <a:endParaRPr lang="ru-RU" sz="7200" dirty="0">
              <a:ln w="15875">
                <a:solidFill>
                  <a:srgbClr val="ED7D31">
                    <a:lumMod val="50000"/>
                  </a:srgbClr>
                </a:solidFill>
              </a:ln>
              <a:solidFill>
                <a:prstClr val="white"/>
              </a:solidFill>
              <a:latin typeface="Impact" panose="020B080603090205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42385"/>
            <a:ext cx="436875" cy="759488"/>
          </a:xfrm>
          <a:prstGeom prst="rect">
            <a:avLst/>
          </a:prstGeom>
        </p:spPr>
      </p:pic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056961201"/>
              </p:ext>
            </p:extLst>
          </p:nvPr>
        </p:nvGraphicFramePr>
        <p:xfrm>
          <a:off x="6214370" y="2689936"/>
          <a:ext cx="5663953" cy="297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Пятиугольник 50"/>
          <p:cNvSpPr/>
          <p:nvPr/>
        </p:nvSpPr>
        <p:spPr>
          <a:xfrm>
            <a:off x="6410452" y="3038928"/>
            <a:ext cx="2601157" cy="405237"/>
          </a:xfrm>
          <a:prstGeom prst="homePlate">
            <a:avLst/>
          </a:prstGeom>
          <a:solidFill>
            <a:srgbClr val="BC26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rebuchet MS" panose="020B0603020202020204" pitchFamily="34" charset="0"/>
              </a:rPr>
              <a:t>Разница в 44 раза</a:t>
            </a:r>
            <a:endParaRPr lang="ru-RU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662383027"/>
              </p:ext>
            </p:extLst>
          </p:nvPr>
        </p:nvGraphicFramePr>
        <p:xfrm>
          <a:off x="347701" y="2689934"/>
          <a:ext cx="5663953" cy="297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Пятиугольник 55"/>
          <p:cNvSpPr/>
          <p:nvPr/>
        </p:nvSpPr>
        <p:spPr>
          <a:xfrm>
            <a:off x="543783" y="3038926"/>
            <a:ext cx="2601157" cy="405237"/>
          </a:xfrm>
          <a:prstGeom prst="homePlate">
            <a:avLst/>
          </a:prstGeom>
          <a:solidFill>
            <a:srgbClr val="BC26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rebuchet MS" panose="020B0603020202020204" pitchFamily="34" charset="0"/>
              </a:rPr>
              <a:t>Разница в 511 раз</a:t>
            </a:r>
            <a:endParaRPr lang="ru-RU" b="1" dirty="0"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274974" y="1139594"/>
            <a:ext cx="1433040" cy="143304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383268" y="1251482"/>
            <a:ext cx="1209264" cy="120926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2353752" y="1532950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2018</a:t>
            </a:r>
          </a:p>
        </p:txBody>
      </p:sp>
      <p:sp>
        <p:nvSpPr>
          <p:cNvPr id="88" name="Овал 87"/>
          <p:cNvSpPr/>
          <p:nvPr/>
        </p:nvSpPr>
        <p:spPr>
          <a:xfrm>
            <a:off x="8431179" y="1139594"/>
            <a:ext cx="1433040" cy="143304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539473" y="1251482"/>
            <a:ext cx="1209264" cy="1209264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8509957" y="1532950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2019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00607" y="5567200"/>
            <a:ext cx="165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Республика Хакасия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41045" y="5565428"/>
            <a:ext cx="1571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Новосибирская </a:t>
            </a:r>
            <a:b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</a:br>
            <a: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область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04054" y="2556529"/>
            <a:ext cx="29386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Сибирский федеральный округ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881084"/>
            <a:ext cx="3080084" cy="177697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934816" y="5575542"/>
            <a:ext cx="165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Республика Хакасия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632505" y="5563323"/>
            <a:ext cx="1571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Новосибирская </a:t>
            </a:r>
            <a:b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</a:br>
            <a: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42424" y="5382102"/>
            <a:ext cx="4530940" cy="119440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471473" y="6065055"/>
            <a:ext cx="1794081" cy="30777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lvl="0" algn="ctr">
              <a:defRPr/>
            </a:pPr>
            <a:r>
              <a:rPr lang="ru-RU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Прирост 1105,9 %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79679" y="-19615"/>
            <a:ext cx="67234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Разница между значениями стандартизированных тарифных ставок </a:t>
            </a:r>
            <a:r>
              <a:rPr lang="ru-RU" sz="1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(минимума и максимума) </a:t>
            </a: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в 2018 - 2019 годах </a:t>
            </a:r>
            <a:r>
              <a:rPr lang="ru-RU" sz="1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(руб. за одно технологическое присоединение)</a:t>
            </a:r>
            <a:endParaRPr lang="ru-RU" b="1">
              <a:ln w="12700">
                <a:noFill/>
              </a:ln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93" y="2554289"/>
            <a:ext cx="4608234" cy="2396282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lang="ru-RU" sz="20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17</a:t>
            </a:r>
            <a:endParaRPr lang="ru-RU" sz="44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616691" cy="852892"/>
          </a:xfrm>
          <a:prstGeom prst="rect">
            <a:avLst/>
          </a:prstGeom>
          <a:solidFill>
            <a:srgbClr val="C65D1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42385"/>
            <a:ext cx="436875" cy="75948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-17527" y="1831135"/>
            <a:ext cx="3247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МИНИМАЛЬНАЯ дифференциация ставок: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68810" y="1207581"/>
            <a:ext cx="32822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>
                <a:solidFill>
                  <a:schemeClr val="accent6">
                    <a:lumMod val="50000"/>
                  </a:schemeClr>
                </a:solidFill>
              </a:rPr>
              <a:t>Дифференциация </a:t>
            </a:r>
            <a:r>
              <a:rPr lang="ru-RU" sz="1600" b="1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smtClean="0">
                <a:solidFill>
                  <a:schemeClr val="accent6">
                    <a:lumMod val="50000"/>
                  </a:schemeClr>
                </a:solidFill>
              </a:rPr>
              <a:t>ОТСУТСТВУЕТ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13768" y="1774034"/>
            <a:ext cx="3620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rgbClr val="162746"/>
                </a:solidFill>
              </a:rPr>
              <a:t>Вологодская область</a:t>
            </a:r>
          </a:p>
          <a:p>
            <a:pPr algn="ctr"/>
            <a:r>
              <a:rPr lang="ru-RU" sz="1400" b="1">
                <a:solidFill>
                  <a:srgbClr val="162746"/>
                </a:solidFill>
              </a:rPr>
              <a:t>Ленинградская область</a:t>
            </a:r>
          </a:p>
          <a:p>
            <a:pPr algn="ctr"/>
            <a:r>
              <a:rPr lang="ru-RU" sz="1400" b="1">
                <a:solidFill>
                  <a:srgbClr val="162746"/>
                </a:solidFill>
              </a:rPr>
              <a:t>Мурманская область</a:t>
            </a:r>
          </a:p>
          <a:p>
            <a:pPr algn="ctr"/>
            <a:r>
              <a:rPr lang="ru-RU" sz="1400" b="1">
                <a:solidFill>
                  <a:srgbClr val="162746"/>
                </a:solidFill>
              </a:rPr>
              <a:t>Кировская область</a:t>
            </a:r>
          </a:p>
          <a:p>
            <a:pPr algn="ctr"/>
            <a:r>
              <a:rPr lang="ru-RU" sz="1400" b="1">
                <a:solidFill>
                  <a:srgbClr val="162746"/>
                </a:solidFill>
              </a:rPr>
              <a:t>Красноярский край</a:t>
            </a:r>
          </a:p>
        </p:txBody>
      </p:sp>
      <p:sp>
        <p:nvSpPr>
          <p:cNvPr id="5" name="Овал 4"/>
          <p:cNvSpPr/>
          <p:nvPr/>
        </p:nvSpPr>
        <p:spPr>
          <a:xfrm>
            <a:off x="2766255" y="3861553"/>
            <a:ext cx="166244" cy="166244"/>
          </a:xfrm>
          <a:prstGeom prst="ellipse">
            <a:avLst/>
          </a:prstGeom>
          <a:solidFill>
            <a:srgbClr val="78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>
            <a:stCxn id="5" idx="6"/>
          </p:cNvCxnSpPr>
          <p:nvPr/>
        </p:nvCxnSpPr>
        <p:spPr>
          <a:xfrm flipV="1">
            <a:off x="2932499" y="3758556"/>
            <a:ext cx="1309022" cy="186121"/>
          </a:xfrm>
          <a:prstGeom prst="line">
            <a:avLst/>
          </a:prstGeom>
          <a:ln w="3175" cap="rnd">
            <a:solidFill>
              <a:srgbClr val="78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5" idx="6"/>
          </p:cNvCxnSpPr>
          <p:nvPr/>
        </p:nvCxnSpPr>
        <p:spPr>
          <a:xfrm>
            <a:off x="2932501" y="3944675"/>
            <a:ext cx="2556173" cy="114472"/>
          </a:xfrm>
          <a:prstGeom prst="line">
            <a:avLst/>
          </a:prstGeom>
          <a:ln w="3175" cap="rnd">
            <a:solidFill>
              <a:srgbClr val="78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5" idx="6"/>
          </p:cNvCxnSpPr>
          <p:nvPr/>
        </p:nvCxnSpPr>
        <p:spPr>
          <a:xfrm>
            <a:off x="2932499" y="3944677"/>
            <a:ext cx="3534654" cy="600579"/>
          </a:xfrm>
          <a:prstGeom prst="line">
            <a:avLst/>
          </a:prstGeom>
          <a:ln w="3175" cap="rnd">
            <a:solidFill>
              <a:srgbClr val="78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5" idx="6"/>
          </p:cNvCxnSpPr>
          <p:nvPr/>
        </p:nvCxnSpPr>
        <p:spPr>
          <a:xfrm flipV="1">
            <a:off x="2932499" y="3562939"/>
            <a:ext cx="5199778" cy="381736"/>
          </a:xfrm>
          <a:prstGeom prst="line">
            <a:avLst/>
          </a:prstGeom>
          <a:ln w="3175" cap="rnd">
            <a:solidFill>
              <a:srgbClr val="78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9163549" y="2617805"/>
            <a:ext cx="166244" cy="1662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>
            <a:endCxn id="80" idx="2"/>
          </p:cNvCxnSpPr>
          <p:nvPr/>
        </p:nvCxnSpPr>
        <p:spPr>
          <a:xfrm flipV="1">
            <a:off x="4771421" y="2736504"/>
            <a:ext cx="4407923" cy="884249"/>
          </a:xfrm>
          <a:prstGeom prst="line">
            <a:avLst/>
          </a:prstGeom>
          <a:ln w="3175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4921872" y="2728878"/>
            <a:ext cx="4257470" cy="369200"/>
          </a:xfrm>
          <a:prstGeom prst="line">
            <a:avLst/>
          </a:prstGeom>
          <a:ln w="3175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endCxn id="80" idx="2"/>
          </p:cNvCxnSpPr>
          <p:nvPr/>
        </p:nvCxnSpPr>
        <p:spPr>
          <a:xfrm flipV="1">
            <a:off x="6227359" y="2736504"/>
            <a:ext cx="2951985" cy="810969"/>
          </a:xfrm>
          <a:prstGeom prst="line">
            <a:avLst/>
          </a:prstGeom>
          <a:ln w="3175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55770" y="5285757"/>
            <a:ext cx="4179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i="1" dirty="0"/>
              <a:t>Условия для злоупотребления со стороны </a:t>
            </a:r>
            <a:r>
              <a:rPr lang="ru-RU" sz="2100" b="1" i="1"/>
              <a:t>сетевых организаций в </a:t>
            </a:r>
            <a:r>
              <a:rPr lang="ru-RU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 субъектов РФ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0" y="5566224"/>
            <a:ext cx="512391" cy="557349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18984107"/>
              </p:ext>
            </p:extLst>
          </p:nvPr>
        </p:nvGraphicFramePr>
        <p:xfrm>
          <a:off x="8633398" y="2991270"/>
          <a:ext cx="3676882" cy="252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604537" y="5310964"/>
            <a:ext cx="28063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>
                <a:solidFill>
                  <a:srgbClr val="162746"/>
                </a:solidFill>
              </a:rPr>
              <a:t>Нет нарушений</a:t>
            </a:r>
          </a:p>
          <a:p>
            <a:r>
              <a:rPr lang="ru-RU" sz="1100" b="1">
                <a:solidFill>
                  <a:srgbClr val="162746"/>
                </a:solidFill>
              </a:rPr>
              <a:t>Минимальная дифференциация</a:t>
            </a:r>
          </a:p>
          <a:p>
            <a:r>
              <a:rPr lang="ru-RU" sz="1100" b="1">
                <a:solidFill>
                  <a:srgbClr val="162746"/>
                </a:solidFill>
              </a:rPr>
              <a:t>Отсутствует дифференциация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75154" y="5384069"/>
            <a:ext cx="129385" cy="129385"/>
          </a:xfrm>
          <a:prstGeom prst="rect">
            <a:avLst/>
          </a:prstGeom>
          <a:solidFill>
            <a:srgbClr val="70AD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9475153" y="5553338"/>
            <a:ext cx="129385" cy="1293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475153" y="5723047"/>
            <a:ext cx="129385" cy="12938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8947111" y="3007550"/>
            <a:ext cx="29420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9047694" y="2940993"/>
            <a:ext cx="1527" cy="250988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22406" y="923511"/>
            <a:ext cx="4087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Федеральный закон № 35-ФЗ «Об электроэнергетике»:</a:t>
            </a: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Дифференциация СТС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исходя из состава мероприятий по ТП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т.ч. видов и технических характеристик объектов электросетевого хозяйства)</a:t>
            </a:r>
          </a:p>
        </p:txBody>
      </p:sp>
      <p:sp>
        <p:nvSpPr>
          <p:cNvPr id="59" name="Кольцо 58"/>
          <p:cNvSpPr/>
          <p:nvPr/>
        </p:nvSpPr>
        <p:spPr>
          <a:xfrm>
            <a:off x="7359071" y="1030643"/>
            <a:ext cx="928348" cy="928348"/>
          </a:xfrm>
          <a:prstGeom prst="donut">
            <a:avLst>
              <a:gd name="adj" fmla="val 1071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 rot="18368434">
            <a:off x="7799012" y="1188487"/>
            <a:ext cx="595987" cy="2228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 rot="18368434">
            <a:off x="7640965" y="1257042"/>
            <a:ext cx="895681" cy="788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 rot="3095456">
            <a:off x="7551008" y="1476992"/>
            <a:ext cx="390010" cy="831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93612" y="2352955"/>
            <a:ext cx="280632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162746"/>
                </a:solidFill>
              </a:rPr>
              <a:t>Белгородская область </a:t>
            </a:r>
            <a:br>
              <a:rPr lang="ru-RU" sz="1100" b="1" dirty="0">
                <a:solidFill>
                  <a:srgbClr val="162746"/>
                </a:solidFill>
              </a:rPr>
            </a:br>
            <a:r>
              <a:rPr lang="ru-RU" sz="1100" b="1" dirty="0">
                <a:solidFill>
                  <a:srgbClr val="162746"/>
                </a:solidFill>
              </a:rPr>
              <a:t>Владимирская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Воронежская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Курская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Липецкая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Московская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Орловская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Рязанская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Тамбовская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г. Москва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Республика Карелия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5911" y="4195933"/>
            <a:ext cx="211210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162746"/>
                </a:solidFill>
              </a:rPr>
              <a:t>Архангельская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Удмуртская Республика</a:t>
            </a:r>
            <a:br>
              <a:rPr lang="ru-RU" sz="1100" b="1" dirty="0">
                <a:solidFill>
                  <a:srgbClr val="162746"/>
                </a:solidFill>
              </a:rPr>
            </a:br>
            <a:r>
              <a:rPr lang="ru-RU" sz="1100" b="1" dirty="0">
                <a:solidFill>
                  <a:srgbClr val="162746"/>
                </a:solidFill>
              </a:rPr>
              <a:t>Курганская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Тюменская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ХМАО — Югра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Республика Тыва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Республика Хакасия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Иркутская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Камчатский край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Сахалинская область</a:t>
            </a:r>
          </a:p>
          <a:p>
            <a:pPr algn="ctr"/>
            <a:r>
              <a:rPr lang="ru-RU" sz="1100" b="1" dirty="0">
                <a:solidFill>
                  <a:srgbClr val="162746"/>
                </a:solidFill>
              </a:rPr>
              <a:t>Еврейская АО</a:t>
            </a:r>
          </a:p>
        </p:txBody>
      </p:sp>
      <p:sp>
        <p:nvSpPr>
          <p:cNvPr id="69" name="Кольцо 68"/>
          <p:cNvSpPr/>
          <p:nvPr/>
        </p:nvSpPr>
        <p:spPr>
          <a:xfrm>
            <a:off x="1052065" y="982935"/>
            <a:ext cx="892325" cy="892325"/>
          </a:xfrm>
          <a:prstGeom prst="donut">
            <a:avLst>
              <a:gd name="adj" fmla="val 1071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 rot="18357247">
            <a:off x="933438" y="1299616"/>
            <a:ext cx="1170669" cy="1586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 rot="18368434">
            <a:off x="970986" y="1352168"/>
            <a:ext cx="1073203" cy="1032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 rot="3231566" flipV="1">
            <a:off x="1165115" y="1374003"/>
            <a:ext cx="659209" cy="11018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3" name="Кольцо 72"/>
          <p:cNvSpPr/>
          <p:nvPr/>
        </p:nvSpPr>
        <p:spPr>
          <a:xfrm>
            <a:off x="11221271" y="1064850"/>
            <a:ext cx="892325" cy="892325"/>
          </a:xfrm>
          <a:prstGeom prst="donut">
            <a:avLst>
              <a:gd name="adj" fmla="val 1071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 rot="18357247">
            <a:off x="11102644" y="1381531"/>
            <a:ext cx="1170669" cy="1586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 rot="18368434">
            <a:off x="11140192" y="1434083"/>
            <a:ext cx="1073203" cy="1032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 rot="3231566" flipV="1">
            <a:off x="11334321" y="1455918"/>
            <a:ext cx="659209" cy="11018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849377" y="3919367"/>
            <a:ext cx="4742270" cy="698819"/>
          </a:xfrm>
          <a:prstGeom prst="line">
            <a:avLst/>
          </a:prstGeom>
          <a:ln w="3175" cap="rnd">
            <a:solidFill>
              <a:srgbClr val="78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802376" y="3893879"/>
            <a:ext cx="5060142" cy="407224"/>
          </a:xfrm>
          <a:prstGeom prst="line">
            <a:avLst/>
          </a:prstGeom>
          <a:ln w="3175" cap="rnd">
            <a:solidFill>
              <a:srgbClr val="78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849377" y="3175833"/>
            <a:ext cx="2639297" cy="755590"/>
          </a:xfrm>
          <a:prstGeom prst="line">
            <a:avLst/>
          </a:prstGeom>
          <a:ln w="3175" cap="rnd">
            <a:solidFill>
              <a:srgbClr val="78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2869219" y="3471014"/>
            <a:ext cx="1947809" cy="480679"/>
          </a:xfrm>
          <a:prstGeom prst="line">
            <a:avLst/>
          </a:prstGeom>
          <a:ln w="3175" cap="rnd">
            <a:solidFill>
              <a:srgbClr val="78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03857" y="-82385"/>
            <a:ext cx="7869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Признаки нарушения законодательства в области государственного регулирования тарифов </a:t>
            </a:r>
            <a:br>
              <a:rPr lang="ru-RU" sz="20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(Ставки С2,С3,С4,С5,С6,С7)</a:t>
            </a:r>
          </a:p>
        </p:txBody>
      </p:sp>
    </p:spTree>
    <p:extLst>
      <p:ext uri="{BB962C8B-B14F-4D97-AF65-F5344CB8AC3E}">
        <p14:creationId xmlns:p14="http://schemas.microsoft.com/office/powerpoint/2010/main" val="2149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lang="ru-RU" sz="20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18</a:t>
            </a:r>
            <a:endParaRPr lang="ru-RU" sz="44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1" y="-4316"/>
            <a:ext cx="1666875" cy="852892"/>
          </a:xfrm>
          <a:prstGeom prst="rect">
            <a:avLst/>
          </a:prstGeom>
          <a:solidFill>
            <a:srgbClr val="DA80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616691" cy="852892"/>
          </a:xfrm>
          <a:prstGeom prst="rect">
            <a:avLst/>
          </a:prstGeom>
          <a:solidFill>
            <a:srgbClr val="C65D1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42385"/>
            <a:ext cx="436875" cy="759488"/>
          </a:xfrm>
          <a:prstGeom prst="rect">
            <a:avLst/>
          </a:prstGeom>
        </p:spPr>
      </p:pic>
      <p:sp>
        <p:nvSpPr>
          <p:cNvPr id="64" name="Полилиния 63"/>
          <p:cNvSpPr/>
          <p:nvPr/>
        </p:nvSpPr>
        <p:spPr>
          <a:xfrm>
            <a:off x="-1" y="6232664"/>
            <a:ext cx="109537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40"/>
          <p:cNvSpPr txBox="1"/>
          <p:nvPr/>
        </p:nvSpPr>
        <p:spPr>
          <a:xfrm>
            <a:off x="-36931" y="6176151"/>
            <a:ext cx="12190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ln w="15875">
                  <a:solidFill>
                    <a:srgbClr val="B8541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cs typeface="Lucida Sans Unicode" panose="020B0602030504020204" pitchFamily="34" charset="0"/>
              </a:rPr>
              <a:t>СН2</a:t>
            </a:r>
          </a:p>
        </p:txBody>
      </p:sp>
      <p:sp>
        <p:nvSpPr>
          <p:cNvPr id="67" name="TextBox 40"/>
          <p:cNvSpPr txBox="1"/>
          <p:nvPr/>
        </p:nvSpPr>
        <p:spPr>
          <a:xfrm>
            <a:off x="575636" y="-178035"/>
            <a:ext cx="12533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>
                <a:ln w="15875">
                  <a:solidFill>
                    <a:srgbClr val="ED7D31">
                      <a:lumMod val="50000"/>
                    </a:srgbClr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  <a:cs typeface="Lucida Sans Unicode" panose="020B0602030504020204" pitchFamily="34" charset="0"/>
              </a:rPr>
              <a:t>С2</a:t>
            </a:r>
            <a:endParaRPr lang="ru-RU" sz="7200" dirty="0">
              <a:ln w="15875">
                <a:solidFill>
                  <a:srgbClr val="ED7D31">
                    <a:lumMod val="50000"/>
                  </a:srgbClr>
                </a:solidFill>
              </a:ln>
              <a:solidFill>
                <a:prstClr val="white"/>
              </a:solidFill>
              <a:latin typeface="Impact" panose="020B080603090205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55" name="Диаграмма 54"/>
          <p:cNvGraphicFramePr/>
          <p:nvPr>
            <p:extLst/>
          </p:nvPr>
        </p:nvGraphicFramePr>
        <p:xfrm>
          <a:off x="277873" y="1022294"/>
          <a:ext cx="6861746" cy="374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508616" y="4342296"/>
            <a:ext cx="139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2018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77613" y="4343640"/>
            <a:ext cx="139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2017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22463" y="4346108"/>
            <a:ext cx="139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2016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6253" y="4349916"/>
            <a:ext cx="139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2015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9615976" y="1505236"/>
            <a:ext cx="270915" cy="2396972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7807626" y="2380508"/>
            <a:ext cx="2079265" cy="15217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7600386" y="2759060"/>
            <a:ext cx="2413397" cy="1135245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7600386" y="3720428"/>
            <a:ext cx="241339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8955635" y="3060082"/>
            <a:ext cx="1320699" cy="1320699"/>
          </a:xfrm>
          <a:prstGeom prst="ellipse">
            <a:avLst/>
          </a:prstGeom>
          <a:solidFill>
            <a:schemeClr val="bg1"/>
          </a:solidFill>
          <a:ln w="1270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9009344" y="3397265"/>
            <a:ext cx="139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2019</a:t>
            </a:r>
          </a:p>
        </p:txBody>
      </p:sp>
      <p:graphicFrame>
        <p:nvGraphicFramePr>
          <p:cNvPr id="71" name="Диаграмма 70"/>
          <p:cNvGraphicFramePr/>
          <p:nvPr>
            <p:extLst/>
          </p:nvPr>
        </p:nvGraphicFramePr>
        <p:xfrm>
          <a:off x="6234354" y="945881"/>
          <a:ext cx="6763258" cy="5549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7807626" y="884732"/>
            <a:ext cx="3748843" cy="40477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5334">
              <a:defRPr/>
            </a:pPr>
            <a:r>
              <a:rPr lang="ru-RU" sz="2800" b="1">
                <a:ln w="0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Тульская область</a:t>
            </a:r>
            <a:endParaRPr lang="ru-RU" sz="2800" b="1" dirty="0">
              <a:ln w="0"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867" y="855567"/>
            <a:ext cx="695744" cy="46310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cxnSp>
        <p:nvCxnSpPr>
          <p:cNvPr id="75" name="Прямая соединительная линия 74"/>
          <p:cNvCxnSpPr/>
          <p:nvPr/>
        </p:nvCxnSpPr>
        <p:spPr>
          <a:xfrm>
            <a:off x="8133459" y="1330031"/>
            <a:ext cx="385815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1653668" y="5749556"/>
            <a:ext cx="4321469" cy="292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75334">
              <a:defRPr/>
            </a:pPr>
            <a:r>
              <a:rPr lang="ru-RU" sz="1000" dirty="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расходы</a:t>
            </a:r>
            <a:r>
              <a:rPr lang="ru-RU" sz="100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b="1" u="sng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СВЯЗАННЫЕ </a:t>
            </a:r>
            <a:r>
              <a:rPr lang="ru-RU" sz="100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dirty="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монтажом и </a:t>
            </a:r>
            <a:r>
              <a:rPr lang="ru-RU" sz="100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стоимостью провода</a:t>
            </a:r>
            <a:endParaRPr lang="ru-RU" sz="1000" dirty="0">
              <a:ln w="0" cmpd="sng"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10800000" flipV="1">
            <a:off x="1666873" y="5280151"/>
            <a:ext cx="3470444" cy="241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75334">
              <a:defRPr/>
            </a:pPr>
            <a:r>
              <a:rPr lang="ru-RU" sz="1000" dirty="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рыночная стоимость работ по монтажу линий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666874" y="5019214"/>
            <a:ext cx="2544028" cy="23736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75334">
              <a:defRPr/>
            </a:pPr>
            <a:r>
              <a:rPr lang="ru-RU" sz="1000" dirty="0">
                <a:ln w="0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рыночная </a:t>
            </a:r>
            <a:r>
              <a:rPr lang="ru-RU" sz="1000">
                <a:ln w="0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провода</a:t>
            </a:r>
            <a:endParaRPr lang="ru-RU" sz="1000" dirty="0">
              <a:ln w="0"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666872" y="5538599"/>
            <a:ext cx="2622892" cy="20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n w="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сооружение ж/б опор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032080" y="5055974"/>
            <a:ext cx="679268" cy="191497"/>
          </a:xfrm>
          <a:prstGeom prst="rect">
            <a:avLst/>
          </a:prstGeom>
          <a:solidFill>
            <a:srgbClr val="FF853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1130487" y="5247965"/>
            <a:ext cx="291136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1032080" y="5297446"/>
            <a:ext cx="679268" cy="193608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1130487" y="5491054"/>
            <a:ext cx="390324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1032080" y="5544953"/>
            <a:ext cx="679268" cy="199366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1211085" y="5744924"/>
            <a:ext cx="2616522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1032080" y="5798324"/>
            <a:ext cx="679268" cy="200469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211085" y="5998793"/>
            <a:ext cx="4659562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80" idx="1"/>
            <a:endCxn id="52" idx="1"/>
          </p:cNvCxnSpPr>
          <p:nvPr/>
        </p:nvCxnSpPr>
        <p:spPr>
          <a:xfrm>
            <a:off x="1032080" y="5151723"/>
            <a:ext cx="0" cy="9960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653667" y="5998723"/>
            <a:ext cx="6240431" cy="292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75334">
              <a:defRPr/>
            </a:pPr>
            <a:r>
              <a:rPr lang="ru-RU" sz="100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Выпадающие расходы, учитываемые в тарифе на услуги по передаче электрической энергии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32080" y="6047491"/>
            <a:ext cx="679268" cy="20046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11085" y="6247960"/>
            <a:ext cx="6095237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484548" y="-40915"/>
            <a:ext cx="7208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Стандартизированная тарифная ставка </a:t>
            </a:r>
            <a:b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</a:b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на строительство воздушных линий электропередач </a:t>
            </a:r>
            <a:b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</a:b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с использованием провода СИП-3 1х70</a:t>
            </a:r>
          </a:p>
        </p:txBody>
      </p:sp>
    </p:spTree>
    <p:extLst>
      <p:ext uri="{BB962C8B-B14F-4D97-AF65-F5344CB8AC3E}">
        <p14:creationId xmlns:p14="http://schemas.microsoft.com/office/powerpoint/2010/main" val="32040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rgbClr val="FFCC66"/>
              </a:gs>
              <a:gs pos="33000">
                <a:srgbClr val="FFCC66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33000">
                <a:srgbClr val="FFCC00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97334" y="-18614"/>
            <a:ext cx="373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kumimoji="0" lang="ru-RU" sz="20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9900"/>
              </a:gs>
              <a:gs pos="66000">
                <a:srgbClr val="FFCC00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89687" cy="85289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84" cy="1003177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409588" y="5602391"/>
            <a:ext cx="966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2354" y="18627"/>
            <a:ext cx="794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Несоблюдение предельных уровней тарифов на услуги по передаче электрической энергии в </a:t>
            </a:r>
            <a:r>
              <a:rPr lang="ru-RU" sz="2400" b="1" smtClean="0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2019 </a:t>
            </a:r>
            <a:endParaRPr lang="ru-RU" sz="2400" b="1">
              <a:ln w="12700">
                <a:noFill/>
              </a:ln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474090"/>
              </p:ext>
            </p:extLst>
          </p:nvPr>
        </p:nvGraphicFramePr>
        <p:xfrm>
          <a:off x="79902" y="913194"/>
          <a:ext cx="11956702" cy="5302533"/>
        </p:xfrm>
        <a:graphic>
          <a:graphicData uri="http://schemas.openxmlformats.org/drawingml/2006/table">
            <a:tbl>
              <a:tblPr/>
              <a:tblGrid>
                <a:gridCol w="28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413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444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№ п/п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Регионы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Ставка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за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содержание электрических сетей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Ставка на оплату нормативных  потерь электрической энергии в электрических сетях 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Одноставочный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тариф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ВН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СН1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СН2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НН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ВН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СН1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СН2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НН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ВН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СН1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СН2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НН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Белгородская 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область**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3,3%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Владимирская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область**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Воронежская область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2,2%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2,2%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2,3%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2,7%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2,0%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2,0%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2,0%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2,0%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Ивановская область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-0,07%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4,0%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4,0%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3,9%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Калужская область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0,6%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0,6%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0,6%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0,6%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0,6%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0,6%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0,6%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0,6%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Липецкая область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0,000001%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Рязанская область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3,1%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3,1%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3,1%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3,1%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8,9%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5,4%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5,9%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6,7%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Калининградская область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16,2%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23,8%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29,7%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14,1%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14,2%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14,1%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Ленинградская область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8,6%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6,2%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4,4%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12,1%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13,7%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6,3%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г. Санкт-Петербург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6,4%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6,4%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6,4%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6,4%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4,4%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0,3%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Ненецкий автономный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округ 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-13,4%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-13,7%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-12,9%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-1,7%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-10,9%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-9,4%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-9,1%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-12,0%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-12,1%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-11,0%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2,7%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13,1%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-1,0%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-6,1%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-7,8%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Республика Калмыкия***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-20,2%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278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-20,2%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1,9%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Республика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Марий Эл**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-25,8%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полугодие</a:t>
                      </a:r>
                    </a:p>
                  </a:txBody>
                  <a:tcPr marL="5288" marR="5288" marT="52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-13,4%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4302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*) Приказ ФАС России 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согласовании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решения органа регулирования об установлении тарифов на уровне ниже и выше предельных уровней тарифов.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4334">
                <a:tc>
                  <a:txBody>
                    <a:bodyPr/>
                    <a:lstStyle/>
                    <a:p>
                      <a:pPr algn="r" fontAlgn="b"/>
                      <a:endParaRPr lang="ru-RU" sz="6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4A7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Превышение предельных максимальных уровней тарифов, утвержденных ФАС России приказом от 19.12.2017 № 1747/17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1" u="none" strike="noStrike">
                        <a:solidFill>
                          <a:srgbClr val="101323"/>
                        </a:solidFill>
                        <a:effectLst/>
                        <a:latin typeface="Times New Roman"/>
                      </a:endParaRP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1" u="none" strike="noStrike">
                        <a:solidFill>
                          <a:srgbClr val="101323"/>
                        </a:solidFill>
                        <a:effectLst/>
                        <a:latin typeface="Times New Roman"/>
                      </a:endParaRP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1" u="none" strike="noStrike">
                        <a:solidFill>
                          <a:srgbClr val="101323"/>
                        </a:solidFill>
                        <a:effectLst/>
                        <a:latin typeface="Times New Roman"/>
                      </a:endParaRP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A6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Снижение предельных минимальных уровней тарифов, утвержденных ФАС России приказом от 19.12.2017 № 1747/17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lang="ru-RU" sz="20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19</a:t>
            </a:r>
            <a:endParaRPr lang="ru-RU" sz="44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1" y="-4316"/>
            <a:ext cx="1666875" cy="852892"/>
          </a:xfrm>
          <a:prstGeom prst="rect">
            <a:avLst/>
          </a:prstGeom>
          <a:solidFill>
            <a:srgbClr val="DA80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616691" cy="852892"/>
          </a:xfrm>
          <a:prstGeom prst="rect">
            <a:avLst/>
          </a:prstGeom>
          <a:solidFill>
            <a:srgbClr val="C65D1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42385"/>
            <a:ext cx="436875" cy="759488"/>
          </a:xfrm>
          <a:prstGeom prst="rect">
            <a:avLst/>
          </a:prstGeom>
        </p:spPr>
      </p:pic>
      <p:sp>
        <p:nvSpPr>
          <p:cNvPr id="64" name="Полилиния 63"/>
          <p:cNvSpPr/>
          <p:nvPr/>
        </p:nvSpPr>
        <p:spPr>
          <a:xfrm>
            <a:off x="-1" y="6232664"/>
            <a:ext cx="109537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40"/>
          <p:cNvSpPr txBox="1"/>
          <p:nvPr/>
        </p:nvSpPr>
        <p:spPr>
          <a:xfrm>
            <a:off x="-36931" y="6176151"/>
            <a:ext cx="12190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ln w="15875">
                  <a:solidFill>
                    <a:srgbClr val="B8541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cs typeface="Lucida Sans Unicode" panose="020B0602030504020204" pitchFamily="34" charset="0"/>
              </a:rPr>
              <a:t>СН2</a:t>
            </a:r>
          </a:p>
        </p:txBody>
      </p:sp>
      <p:sp>
        <p:nvSpPr>
          <p:cNvPr id="67" name="TextBox 40"/>
          <p:cNvSpPr txBox="1"/>
          <p:nvPr/>
        </p:nvSpPr>
        <p:spPr>
          <a:xfrm>
            <a:off x="575636" y="-178035"/>
            <a:ext cx="12533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>
                <a:ln w="15875">
                  <a:solidFill>
                    <a:srgbClr val="ED7D31">
                      <a:lumMod val="50000"/>
                    </a:srgbClr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  <a:cs typeface="Lucida Sans Unicode" panose="020B0602030504020204" pitchFamily="34" charset="0"/>
              </a:rPr>
              <a:t>С2</a:t>
            </a:r>
            <a:endParaRPr lang="ru-RU" sz="7200" dirty="0">
              <a:ln w="15875">
                <a:solidFill>
                  <a:srgbClr val="ED7D31">
                    <a:lumMod val="50000"/>
                  </a:srgbClr>
                </a:solidFill>
              </a:ln>
              <a:solidFill>
                <a:prstClr val="white"/>
              </a:solidFill>
              <a:latin typeface="Impact" panose="020B080603090205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51353" y="6222138"/>
            <a:ext cx="4321469" cy="292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75334">
              <a:defRPr/>
            </a:pPr>
            <a:r>
              <a:rPr lang="ru-RU" sz="1000" dirty="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расходы</a:t>
            </a:r>
            <a:r>
              <a:rPr lang="ru-RU" sz="100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b="1" u="sng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СВЯЗАННЫЕ </a:t>
            </a:r>
            <a:r>
              <a:rPr lang="ru-RU" sz="100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dirty="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монтажом и </a:t>
            </a:r>
            <a:r>
              <a:rPr lang="ru-RU" sz="100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стоимостью провода</a:t>
            </a:r>
            <a:endParaRPr lang="ru-RU" sz="1000" dirty="0">
              <a:ln w="0" cmpd="sng"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0800000" flipV="1">
            <a:off x="3964558" y="5752733"/>
            <a:ext cx="3470444" cy="241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75334">
              <a:defRPr/>
            </a:pPr>
            <a:r>
              <a:rPr lang="ru-RU" sz="1000" dirty="0">
                <a:ln w="0" cmpd="sng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рыночная стоимость работ по монтажу линий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964559" y="5491796"/>
            <a:ext cx="2544028" cy="23736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75334">
              <a:defRPr/>
            </a:pPr>
            <a:r>
              <a:rPr lang="ru-RU" sz="1000" dirty="0">
                <a:ln w="0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рыночная </a:t>
            </a:r>
            <a:r>
              <a:rPr lang="ru-RU" sz="1000">
                <a:ln w="0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провода</a:t>
            </a:r>
            <a:endParaRPr lang="ru-RU" sz="1000" dirty="0">
              <a:ln w="0"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964557" y="6011181"/>
            <a:ext cx="2622892" cy="20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n w="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сооружение ж/б опор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329765" y="5528558"/>
            <a:ext cx="679268" cy="191497"/>
          </a:xfrm>
          <a:prstGeom prst="rect">
            <a:avLst/>
          </a:prstGeom>
          <a:solidFill>
            <a:srgbClr val="FF853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3428172" y="5720547"/>
            <a:ext cx="291136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3329765" y="5770028"/>
            <a:ext cx="679268" cy="193608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3428172" y="5963636"/>
            <a:ext cx="390324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329765" y="6017535"/>
            <a:ext cx="679268" cy="199366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3508770" y="6217506"/>
            <a:ext cx="2616522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3329765" y="6270908"/>
            <a:ext cx="679268" cy="200469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508770" y="6471375"/>
            <a:ext cx="4659562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7" idx="1"/>
            <a:endCxn id="83" idx="1"/>
          </p:cNvCxnSpPr>
          <p:nvPr/>
        </p:nvCxnSpPr>
        <p:spPr>
          <a:xfrm>
            <a:off x="3329765" y="5624305"/>
            <a:ext cx="0" cy="7468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8168332" y="1295949"/>
            <a:ext cx="365935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620079" y="2631520"/>
            <a:ext cx="2064526" cy="93759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1468061" y="2221326"/>
            <a:ext cx="1615735" cy="1496889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197873" y="2667256"/>
            <a:ext cx="2156110" cy="93759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1094998" y="3477756"/>
            <a:ext cx="2146143" cy="33085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2185824" y="2813785"/>
            <a:ext cx="1320699" cy="1320699"/>
          </a:xfrm>
          <a:prstGeom prst="ellipse">
            <a:avLst/>
          </a:prstGeom>
          <a:solidFill>
            <a:schemeClr val="bg1"/>
          </a:solidFill>
          <a:ln w="1270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2200650" y="3154325"/>
            <a:ext cx="139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2018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7858204" y="3078685"/>
            <a:ext cx="1994508" cy="573399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9413250" y="1636731"/>
            <a:ext cx="153851" cy="2323513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 flipV="1">
            <a:off x="7836663" y="2766006"/>
            <a:ext cx="1990390" cy="90331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7858206" y="3569116"/>
            <a:ext cx="241339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8981749" y="2885545"/>
            <a:ext cx="1320699" cy="1320699"/>
          </a:xfrm>
          <a:prstGeom prst="ellipse">
            <a:avLst/>
          </a:prstGeom>
          <a:solidFill>
            <a:schemeClr val="bg1"/>
          </a:solidFill>
          <a:ln w="1270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8981747" y="3238437"/>
            <a:ext cx="139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2019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857518" y="854235"/>
            <a:ext cx="3748843" cy="40477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5334">
              <a:defRPr/>
            </a:pPr>
            <a:r>
              <a:rPr lang="ru-RU" sz="2800" b="1">
                <a:ln w="0"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black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 Коми</a:t>
            </a:r>
            <a:endParaRPr lang="ru-RU" sz="2800" b="1" dirty="0">
              <a:ln w="0"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43" y="849263"/>
            <a:ext cx="655591" cy="43706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94" name="Диаграмма 93"/>
          <p:cNvGraphicFramePr/>
          <p:nvPr>
            <p:extLst/>
          </p:nvPr>
        </p:nvGraphicFramePr>
        <p:xfrm>
          <a:off x="-228656" y="970214"/>
          <a:ext cx="6129577" cy="502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1" name="Диаграмма 100"/>
          <p:cNvGraphicFramePr/>
          <p:nvPr>
            <p:extLst/>
          </p:nvPr>
        </p:nvGraphicFramePr>
        <p:xfrm>
          <a:off x="6441478" y="1014262"/>
          <a:ext cx="6267155" cy="514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484548" y="-40915"/>
            <a:ext cx="7208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Стандартизированная тарифная ставка </a:t>
            </a:r>
            <a:b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</a:b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на строительство воздушных линий электропередач </a:t>
            </a:r>
            <a:b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</a:b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с использованием провода СИП-3 1х70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951353" y="1509204"/>
            <a:ext cx="370781" cy="435006"/>
          </a:xfrm>
          <a:prstGeom prst="line">
            <a:avLst/>
          </a:prstGeom>
          <a:ln w="19050" cap="rnd">
            <a:solidFill>
              <a:schemeClr val="bg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322134" y="1509204"/>
            <a:ext cx="2389384" cy="0"/>
          </a:xfrm>
          <a:prstGeom prst="line">
            <a:avLst/>
          </a:prstGeom>
          <a:ln w="19050" cap="rnd">
            <a:solidFill>
              <a:schemeClr val="bg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199790" y="4206244"/>
            <a:ext cx="657728" cy="543309"/>
          </a:xfrm>
          <a:prstGeom prst="line">
            <a:avLst/>
          </a:prstGeom>
          <a:ln w="19050" cap="rnd">
            <a:solidFill>
              <a:schemeClr val="bg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817031" y="4749553"/>
            <a:ext cx="2382759" cy="0"/>
          </a:xfrm>
          <a:prstGeom prst="line">
            <a:avLst/>
          </a:prstGeom>
          <a:ln w="19050" cap="rnd">
            <a:solidFill>
              <a:schemeClr val="bg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91291" y="1099326"/>
            <a:ext cx="25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BC2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1 580 710,37 </a:t>
            </a:r>
            <a:r>
              <a:rPr lang="ru-RU" sz="16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руб./км</a:t>
            </a:r>
            <a:endParaRPr lang="ru-RU" sz="16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14950" y="4351555"/>
            <a:ext cx="25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BC2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3 258 279,87 </a:t>
            </a:r>
            <a:r>
              <a:rPr lang="ru-RU" sz="16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руб./км</a:t>
            </a:r>
            <a:endParaRPr lang="ru-RU" sz="16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Пятиугольник 67"/>
          <p:cNvSpPr/>
          <p:nvPr/>
        </p:nvSpPr>
        <p:spPr>
          <a:xfrm>
            <a:off x="5180883" y="3004009"/>
            <a:ext cx="1882583" cy="524674"/>
          </a:xfrm>
          <a:prstGeom prst="homePlate">
            <a:avLst>
              <a:gd name="adj" fmla="val 22938"/>
            </a:avLst>
          </a:prstGeom>
          <a:solidFill>
            <a:srgbClr val="BC26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rebuchet MS" panose="020B0603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5741" y="1856072"/>
            <a:ext cx="22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величение размера</a:t>
            </a:r>
          </a:p>
          <a:p>
            <a:pPr algn="ctr"/>
            <a:r>
              <a:rPr lang="ru-RU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ставки на</a:t>
            </a:r>
            <a:endParaRPr lang="ru-RU" sz="12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Кольцо 69"/>
          <p:cNvSpPr/>
          <p:nvPr/>
        </p:nvSpPr>
        <p:spPr>
          <a:xfrm>
            <a:off x="5363103" y="2549232"/>
            <a:ext cx="1427265" cy="1427265"/>
          </a:xfrm>
          <a:prstGeom prst="donut">
            <a:avLst>
              <a:gd name="adj" fmla="val 5158"/>
            </a:avLst>
          </a:prstGeom>
          <a:solidFill>
            <a:srgbClr val="BC260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50222" y="2626956"/>
            <a:ext cx="1266936" cy="12669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5369677" y="2863638"/>
            <a:ext cx="145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mtClean="0">
                <a:solidFill>
                  <a:srgbClr val="BC2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106%</a:t>
            </a:r>
            <a:endParaRPr lang="ru-RU" sz="3200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7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Диаграмма 54"/>
          <p:cNvGraphicFramePr/>
          <p:nvPr>
            <p:extLst/>
          </p:nvPr>
        </p:nvGraphicFramePr>
        <p:xfrm>
          <a:off x="36929" y="255612"/>
          <a:ext cx="12192000" cy="548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lang="ru-RU" sz="20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20</a:t>
            </a:r>
            <a:endParaRPr lang="ru-RU" sz="44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1" y="-4316"/>
            <a:ext cx="1666875" cy="852892"/>
          </a:xfrm>
          <a:prstGeom prst="rect">
            <a:avLst/>
          </a:prstGeom>
          <a:solidFill>
            <a:srgbClr val="DA80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616691" cy="852892"/>
          </a:xfrm>
          <a:prstGeom prst="rect">
            <a:avLst/>
          </a:prstGeom>
          <a:solidFill>
            <a:srgbClr val="C65D1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42385"/>
            <a:ext cx="436875" cy="759488"/>
          </a:xfrm>
          <a:prstGeom prst="rect">
            <a:avLst/>
          </a:prstGeom>
        </p:spPr>
      </p:pic>
      <p:sp>
        <p:nvSpPr>
          <p:cNvPr id="67" name="TextBox 40"/>
          <p:cNvSpPr txBox="1"/>
          <p:nvPr/>
        </p:nvSpPr>
        <p:spPr>
          <a:xfrm>
            <a:off x="575636" y="-178035"/>
            <a:ext cx="12533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>
                <a:ln w="15875">
                  <a:solidFill>
                    <a:srgbClr val="ED7D31">
                      <a:lumMod val="50000"/>
                    </a:srgbClr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  <a:cs typeface="Lucida Sans Unicode" panose="020B0602030504020204" pitchFamily="34" charset="0"/>
              </a:rPr>
              <a:t>С4</a:t>
            </a:r>
            <a:endParaRPr lang="ru-RU" sz="7200" dirty="0">
              <a:ln w="15875">
                <a:solidFill>
                  <a:srgbClr val="ED7D31">
                    <a:lumMod val="50000"/>
                  </a:srgbClr>
                </a:solidFill>
              </a:ln>
              <a:solidFill>
                <a:prstClr val="white"/>
              </a:solidFill>
              <a:latin typeface="Impact" panose="020B080603090205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571955" y="5734122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Белгородская</a:t>
            </a:r>
          </a:p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область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26946" y="5741260"/>
            <a:ext cx="129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Московская</a:t>
            </a:r>
          </a:p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область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2542" y="5738484"/>
            <a:ext cx="103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Липецкая</a:t>
            </a:r>
          </a:p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область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71186" y="5741260"/>
            <a:ext cx="141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Ярославская</a:t>
            </a:r>
          </a:p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область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21509" y="5734124"/>
            <a:ext cx="146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Воронежская</a:t>
            </a:r>
          </a:p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область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72119" y="5738485"/>
            <a:ext cx="103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Брянская</a:t>
            </a:r>
          </a:p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область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014075" y="5826456"/>
            <a:ext cx="1032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г. Москва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7" y="988304"/>
            <a:ext cx="3055213" cy="176262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90022" y="2716490"/>
            <a:ext cx="317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400" b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Центральный федеральный округ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70" y="1395265"/>
            <a:ext cx="1433515" cy="1440719"/>
          </a:xfrm>
          <a:prstGeom prst="rect">
            <a:avLst/>
          </a:prstGeom>
        </p:spPr>
      </p:pic>
      <p:sp>
        <p:nvSpPr>
          <p:cNvPr id="69" name="Полилиния 68"/>
          <p:cNvSpPr/>
          <p:nvPr/>
        </p:nvSpPr>
        <p:spPr>
          <a:xfrm>
            <a:off x="-1" y="6232664"/>
            <a:ext cx="448491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-91554" y="6268257"/>
            <a:ext cx="4353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000" b="1">
                <a:solidFill>
                  <a:schemeClr val="tx1">
                    <a:lumMod val="85000"/>
                    <a:lumOff val="15000"/>
                  </a:schemeClr>
                </a:solidFill>
              </a:rPr>
              <a:t>Реклоузер – устройство автоматического управления и защиты воздушных линий электропередачи на основе вакуумных выключателей под управлением специализированного микропроцессора. </a:t>
            </a:r>
            <a:endParaRPr lang="ru-RU" sz="700" b="1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2391" y="1022294"/>
            <a:ext cx="355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400" b="1" i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Средняя стоимость реклоузера </a:t>
            </a:r>
            <a:br>
              <a:rPr lang="ru-RU" sz="1400" b="1" i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</a:br>
            <a:r>
              <a:rPr lang="ru-RU" sz="1400" b="1" i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с монтажом в округе </a:t>
            </a:r>
            <a:r>
              <a:rPr lang="en-US" sz="1400" b="1" i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~</a:t>
            </a:r>
            <a:r>
              <a:rPr lang="ru-RU" sz="1400" b="1" i="1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</a:rPr>
              <a:t> 650 тыс.руб.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1403" y="-35835"/>
            <a:ext cx="7208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Стандартизированная тарифная ставка (руб./шт.) </a:t>
            </a:r>
            <a:b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</a:b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на строительство пунктов секционирования (реклоузеров) по некоторым субъектам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2807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lang="ru-RU" sz="20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21</a:t>
            </a:r>
            <a:endParaRPr lang="ru-RU" sz="44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616691" cy="852892"/>
          </a:xfrm>
          <a:prstGeom prst="rect">
            <a:avLst/>
          </a:prstGeom>
          <a:solidFill>
            <a:srgbClr val="C65D1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42385"/>
            <a:ext cx="436875" cy="759488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>
            <p:extLst/>
          </p:nvPr>
        </p:nvGraphicFramePr>
        <p:xfrm>
          <a:off x="551917" y="1472665"/>
          <a:ext cx="5906636" cy="425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TextBox 56"/>
          <p:cNvSpPr txBox="1"/>
          <p:nvPr/>
        </p:nvSpPr>
        <p:spPr>
          <a:xfrm rot="16200000">
            <a:off x="-1409400" y="3445757"/>
            <a:ext cx="361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млрд.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8404" y="5726628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69901" y="5726628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71398" y="5726628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92146" y="5726628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12894" y="5726628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49408" y="5726628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7350786" y="3599647"/>
            <a:ext cx="2055777" cy="71836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7440328" y="3013505"/>
            <a:ext cx="1966234" cy="61688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8447258" y="1882352"/>
            <a:ext cx="920748" cy="178150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9368006" y="1472665"/>
            <a:ext cx="0" cy="219118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9406563" y="3663853"/>
            <a:ext cx="1715988" cy="118930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378645" y="3630389"/>
            <a:ext cx="110415" cy="220559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9375045" y="3599647"/>
            <a:ext cx="19199" cy="219671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9387287" y="3561415"/>
            <a:ext cx="780465" cy="211616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0652072" y="1407904"/>
            <a:ext cx="660758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8111"/>
            <a:r>
              <a:rPr lang="ru-RU" sz="1714" b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ЦФО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783208" y="5288682"/>
            <a:ext cx="76815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8111"/>
            <a:r>
              <a:rPr lang="ru-RU" sz="1714" b="1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СЗФО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617568" y="5866674"/>
            <a:ext cx="718466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11"/>
            <a:r>
              <a:rPr lang="ru-RU" sz="1714" b="1">
                <a:solidFill>
                  <a:srgbClr val="E7E6E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ЮФО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20404" y="5389136"/>
            <a:ext cx="65755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11"/>
            <a:r>
              <a:rPr lang="ru-RU" sz="1714" b="1">
                <a:solidFill>
                  <a:srgbClr val="FF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ПФО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201791" y="1744557"/>
            <a:ext cx="646331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8111"/>
            <a:r>
              <a:rPr lang="ru-RU" sz="1714" b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СФО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612079" y="1023088"/>
            <a:ext cx="67197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8111"/>
            <a:r>
              <a:rPr lang="ru-RU" sz="1714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ДФО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8817752" y="3047455"/>
            <a:ext cx="1177620" cy="11776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111"/>
            <a:r>
              <a:rPr lang="ru-RU" sz="2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2019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239211" y="5880212"/>
            <a:ext cx="787395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11"/>
            <a:r>
              <a:rPr lang="ru-RU" sz="1714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СКФО</a:t>
            </a:r>
          </a:p>
        </p:txBody>
      </p:sp>
      <p:graphicFrame>
        <p:nvGraphicFramePr>
          <p:cNvPr id="112" name="Диаграмма 111"/>
          <p:cNvGraphicFramePr/>
          <p:nvPr>
            <p:extLst/>
          </p:nvPr>
        </p:nvGraphicFramePr>
        <p:xfrm>
          <a:off x="5103554" y="969526"/>
          <a:ext cx="8606016" cy="532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3" name="Пятиугольник 112"/>
          <p:cNvSpPr/>
          <p:nvPr/>
        </p:nvSpPr>
        <p:spPr>
          <a:xfrm>
            <a:off x="982511" y="1788456"/>
            <a:ext cx="2132338" cy="405237"/>
          </a:xfrm>
          <a:prstGeom prst="homePlate">
            <a:avLst/>
          </a:prstGeom>
          <a:solidFill>
            <a:srgbClr val="BC26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rebuchet MS" panose="020B0603020202020204" pitchFamily="34" charset="0"/>
              </a:rPr>
              <a:t>Прирост 134%</a:t>
            </a:r>
            <a:endParaRPr lang="ru-RU" b="1" dirty="0">
              <a:latin typeface="Trebuchet MS" panose="020B0603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5439" y="3383355"/>
            <a:ext cx="647934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8111"/>
            <a:r>
              <a:rPr lang="ru-RU" sz="1714" b="1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УФО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83" y="1528148"/>
            <a:ext cx="1387951" cy="124261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19718184">
            <a:off x="3963310" y="1539278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>
                <a:solidFill>
                  <a:srgbClr val="C56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76,2 %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9565" y="29351"/>
            <a:ext cx="812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Выпадающие доходы, связанные с осуществлением технологического присоединения к электрическим сетям</a:t>
            </a:r>
          </a:p>
        </p:txBody>
      </p:sp>
    </p:spTree>
    <p:extLst>
      <p:ext uri="{BB962C8B-B14F-4D97-AF65-F5344CB8AC3E}">
        <p14:creationId xmlns:p14="http://schemas.microsoft.com/office/powerpoint/2010/main" val="38831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lang="ru-RU" sz="20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3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22</a:t>
            </a:r>
            <a:endParaRPr lang="ru-RU" sz="4400" b="1" dirty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616691" cy="852892"/>
          </a:xfrm>
          <a:prstGeom prst="rect">
            <a:avLst/>
          </a:prstGeom>
          <a:solidFill>
            <a:srgbClr val="C65D1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" y="42385"/>
            <a:ext cx="436875" cy="759488"/>
          </a:xfrm>
          <a:prstGeom prst="rect">
            <a:avLst/>
          </a:prstGeom>
        </p:spPr>
      </p:pic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2172575962"/>
              </p:ext>
            </p:extLst>
          </p:nvPr>
        </p:nvGraphicFramePr>
        <p:xfrm>
          <a:off x="6376414" y="854482"/>
          <a:ext cx="5414391" cy="237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5" name="TextBox 54"/>
          <p:cNvSpPr txBox="1"/>
          <p:nvPr/>
        </p:nvSpPr>
        <p:spPr>
          <a:xfrm rot="16200000">
            <a:off x="5524801" y="1665077"/>
            <a:ext cx="13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19442" y="3093563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198877" y="3104425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</a:p>
        </p:txBody>
      </p:sp>
      <p:sp>
        <p:nvSpPr>
          <p:cNvPr id="60" name="Пятиугольник 59"/>
          <p:cNvSpPr/>
          <p:nvPr/>
        </p:nvSpPr>
        <p:spPr>
          <a:xfrm>
            <a:off x="6879238" y="1314715"/>
            <a:ext cx="1680409" cy="265337"/>
          </a:xfrm>
          <a:prstGeom prst="homePlate">
            <a:avLst/>
          </a:prstGeom>
          <a:solidFill>
            <a:srgbClr val="BC26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Trebuchet MS" panose="020B0603020202020204" pitchFamily="34" charset="0"/>
              </a:rPr>
              <a:t>Прирост 285,6%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15680" y="3357814"/>
            <a:ext cx="255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2">
                    <a:lumMod val="25000"/>
                  </a:schemeClr>
                </a:solidFill>
              </a:rPr>
              <a:t>Камчатский край</a:t>
            </a:r>
          </a:p>
        </p:txBody>
      </p:sp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67741216"/>
              </p:ext>
            </p:extLst>
          </p:nvPr>
        </p:nvGraphicFramePr>
        <p:xfrm>
          <a:off x="641170" y="3408783"/>
          <a:ext cx="5414391" cy="236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5" name="TextBox 64"/>
          <p:cNvSpPr txBox="1"/>
          <p:nvPr/>
        </p:nvSpPr>
        <p:spPr>
          <a:xfrm rot="16200000">
            <a:off x="-302192" y="4354829"/>
            <a:ext cx="13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61921" y="5665943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97225" y="5679848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</a:p>
        </p:txBody>
      </p:sp>
      <p:sp>
        <p:nvSpPr>
          <p:cNvPr id="68" name="Пятиугольник 67"/>
          <p:cNvSpPr/>
          <p:nvPr/>
        </p:nvSpPr>
        <p:spPr>
          <a:xfrm>
            <a:off x="1132444" y="3885290"/>
            <a:ext cx="1688534" cy="250410"/>
          </a:xfrm>
          <a:prstGeom prst="homePlate">
            <a:avLst/>
          </a:prstGeom>
          <a:solidFill>
            <a:srgbClr val="BC26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Trebuchet MS" panose="020B0603020202020204" pitchFamily="34" charset="0"/>
              </a:rPr>
              <a:t>Прирост 339,1%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73610" y="5898662"/>
            <a:ext cx="255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2">
                    <a:lumMod val="25000"/>
                  </a:schemeClr>
                </a:solidFill>
              </a:rPr>
              <a:t>Мурманская область</a:t>
            </a:r>
          </a:p>
        </p:txBody>
      </p:sp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3731559274"/>
              </p:ext>
            </p:extLst>
          </p:nvPr>
        </p:nvGraphicFramePr>
        <p:xfrm>
          <a:off x="6454326" y="3505374"/>
          <a:ext cx="5426263" cy="217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1" name="TextBox 70"/>
          <p:cNvSpPr txBox="1"/>
          <p:nvPr/>
        </p:nvSpPr>
        <p:spPr>
          <a:xfrm rot="16200000">
            <a:off x="5403709" y="4612955"/>
            <a:ext cx="13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62727" y="5546801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17317" y="5592402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</a:p>
        </p:txBody>
      </p:sp>
      <p:sp>
        <p:nvSpPr>
          <p:cNvPr id="88" name="Пятиугольник 87"/>
          <p:cNvSpPr/>
          <p:nvPr/>
        </p:nvSpPr>
        <p:spPr>
          <a:xfrm>
            <a:off x="6884230" y="3926774"/>
            <a:ext cx="1849945" cy="225044"/>
          </a:xfrm>
          <a:prstGeom prst="homePlate">
            <a:avLst/>
          </a:prstGeom>
          <a:solidFill>
            <a:srgbClr val="BC26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Trebuchet MS" panose="020B0603020202020204" pitchFamily="34" charset="0"/>
              </a:rPr>
              <a:t>Прирост 3238,8%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18354" y="5807846"/>
            <a:ext cx="255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2">
                    <a:lumMod val="25000"/>
                  </a:schemeClr>
                </a:solidFill>
              </a:rPr>
              <a:t>Республика Алтай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1486574" y="3657463"/>
            <a:ext cx="967364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5928900" y="1545506"/>
            <a:ext cx="1" cy="46811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710550924"/>
              </p:ext>
            </p:extLst>
          </p:nvPr>
        </p:nvGraphicFramePr>
        <p:xfrm>
          <a:off x="708854" y="924847"/>
          <a:ext cx="5093386" cy="23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0" name="TextBox 49"/>
          <p:cNvSpPr txBox="1"/>
          <p:nvPr/>
        </p:nvSpPr>
        <p:spPr>
          <a:xfrm rot="16200000">
            <a:off x="-543840" y="1672366"/>
            <a:ext cx="13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5977" y="3095686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47170" y="3127985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1203811" y="1409653"/>
            <a:ext cx="1669284" cy="208662"/>
          </a:xfrm>
          <a:prstGeom prst="homePlate">
            <a:avLst/>
          </a:prstGeom>
          <a:solidFill>
            <a:srgbClr val="BC26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Trebuchet MS" panose="020B0603020202020204" pitchFamily="34" charset="0"/>
              </a:rPr>
              <a:t>Прирост 247,4%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75774" y="3351370"/>
            <a:ext cx="255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bg2">
                    <a:lumMod val="25000"/>
                  </a:schemeClr>
                </a:solidFill>
              </a:rPr>
              <a:t>Чувашская Республика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55295" y="-45315"/>
            <a:ext cx="7208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Значительный прирост выпадающих доходов, связанных с осуществлением технологического присоединения к электрическим сетям по некоторым субъектам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5754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456520" y="944544"/>
            <a:ext cx="3735479" cy="267225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8362527" y="4"/>
            <a:ext cx="3829472" cy="950646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8456521" y="8935"/>
            <a:ext cx="3923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mtClean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ВОДОСНАБЖЕНИЕ ВОДООТВЕДЕНИЕ ТЕПЛОСНАБЖЕНИЕ</a:t>
            </a:r>
            <a:endParaRPr lang="ru-RU" sz="2000" b="1">
              <a:ln w="0">
                <a:solidFill>
                  <a:srgbClr val="7030A0">
                    <a:alpha val="70000"/>
                  </a:srgb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56521" y="909850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23</a:t>
            </a:r>
            <a:endParaRPr lang="ru-RU" sz="4400" b="1" dirty="0">
              <a:ln w="0">
                <a:solidFill>
                  <a:srgbClr val="7030A0"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3" y="-1"/>
            <a:ext cx="8886551" cy="1208697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3" y="-1"/>
            <a:ext cx="1260632" cy="1217627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4" y="323571"/>
            <a:ext cx="567403" cy="61279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" y="304171"/>
            <a:ext cx="502019" cy="6197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73005" y="96515"/>
            <a:ext cx="7208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Количество организаций, в отношении которых утверждены тарифы на подключение (технологическое присоединение) к системам водоснабжения и водоотведения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" y="2557771"/>
            <a:ext cx="3562312" cy="20551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02" y="2557771"/>
            <a:ext cx="3562312" cy="2055180"/>
          </a:xfrm>
          <a:prstGeom prst="rect">
            <a:avLst/>
          </a:prstGeom>
        </p:spPr>
      </p:pic>
      <p:sp>
        <p:nvSpPr>
          <p:cNvPr id="34" name="Кольцо 33"/>
          <p:cNvSpPr/>
          <p:nvPr/>
        </p:nvSpPr>
        <p:spPr>
          <a:xfrm>
            <a:off x="1455250" y="2445859"/>
            <a:ext cx="2532904" cy="2532904"/>
          </a:xfrm>
          <a:prstGeom prst="donut">
            <a:avLst>
              <a:gd name="adj" fmla="val 4103"/>
            </a:avLst>
          </a:prstGeom>
          <a:solidFill>
            <a:srgbClr val="C0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ольцо 37"/>
          <p:cNvSpPr/>
          <p:nvPr/>
        </p:nvSpPr>
        <p:spPr>
          <a:xfrm>
            <a:off x="8493406" y="2557771"/>
            <a:ext cx="2532904" cy="2532904"/>
          </a:xfrm>
          <a:prstGeom prst="donut">
            <a:avLst>
              <a:gd name="adj" fmla="val 4103"/>
            </a:avLst>
          </a:prstGeom>
          <a:solidFill>
            <a:srgbClr val="C0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3644" y="3314732"/>
            <a:ext cx="2436116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95%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590194" y="3389479"/>
            <a:ext cx="2436116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97%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763526" y="1706266"/>
            <a:ext cx="3224628" cy="3280465"/>
          </a:xfrm>
          <a:custGeom>
            <a:avLst/>
            <a:gdLst>
              <a:gd name="connsiteX0" fmla="*/ 1958176 w 3224628"/>
              <a:gd name="connsiteY0" fmla="*/ 851486 h 3280465"/>
              <a:gd name="connsiteX1" fmla="*/ 795649 w 3224628"/>
              <a:gd name="connsiteY1" fmla="*/ 2014013 h 3280465"/>
              <a:gd name="connsiteX2" fmla="*/ 799986 w 3224628"/>
              <a:gd name="connsiteY2" fmla="*/ 2099892 h 3280465"/>
              <a:gd name="connsiteX3" fmla="*/ 801651 w 3224628"/>
              <a:gd name="connsiteY3" fmla="*/ 2132875 h 3280465"/>
              <a:gd name="connsiteX4" fmla="*/ 1958176 w 3224628"/>
              <a:gd name="connsiteY4" fmla="*/ 3176540 h 3280465"/>
              <a:gd name="connsiteX5" fmla="*/ 3120703 w 3224628"/>
              <a:gd name="connsiteY5" fmla="*/ 2014013 h 3280465"/>
              <a:gd name="connsiteX6" fmla="*/ 2192466 w 3224628"/>
              <a:gd name="connsiteY6" fmla="*/ 875104 h 3280465"/>
              <a:gd name="connsiteX7" fmla="*/ 2115028 w 3224628"/>
              <a:gd name="connsiteY7" fmla="*/ 863286 h 3280465"/>
              <a:gd name="connsiteX8" fmla="*/ 2077038 w 3224628"/>
              <a:gd name="connsiteY8" fmla="*/ 857488 h 3280465"/>
              <a:gd name="connsiteX9" fmla="*/ 1958176 w 3224628"/>
              <a:gd name="connsiteY9" fmla="*/ 851486 h 3280465"/>
              <a:gd name="connsiteX10" fmla="*/ 1067526 w 3224628"/>
              <a:gd name="connsiteY10" fmla="*/ 0 h 3280465"/>
              <a:gd name="connsiteX11" fmla="*/ 2087058 w 3224628"/>
              <a:gd name="connsiteY11" fmla="*/ 750077 h 3280465"/>
              <a:gd name="connsiteX12" fmla="*/ 2088110 w 3224628"/>
              <a:gd name="connsiteY12" fmla="*/ 754167 h 3280465"/>
              <a:gd name="connsiteX13" fmla="*/ 2087663 w 3224628"/>
              <a:gd name="connsiteY13" fmla="*/ 754099 h 3280465"/>
              <a:gd name="connsiteX14" fmla="*/ 1958176 w 3224628"/>
              <a:gd name="connsiteY14" fmla="*/ 747560 h 3280465"/>
              <a:gd name="connsiteX15" fmla="*/ 691724 w 3224628"/>
              <a:gd name="connsiteY15" fmla="*/ 2014012 h 3280465"/>
              <a:gd name="connsiteX16" fmla="*/ 691724 w 3224628"/>
              <a:gd name="connsiteY16" fmla="*/ 2014013 h 3280465"/>
              <a:gd name="connsiteX17" fmla="*/ 698263 w 3224628"/>
              <a:gd name="connsiteY17" fmla="*/ 1884526 h 3280465"/>
              <a:gd name="connsiteX18" fmla="*/ 1958176 w 3224628"/>
              <a:gd name="connsiteY18" fmla="*/ 747561 h 3280465"/>
              <a:gd name="connsiteX19" fmla="*/ 2087663 w 3224628"/>
              <a:gd name="connsiteY19" fmla="*/ 754100 h 3280465"/>
              <a:gd name="connsiteX20" fmla="*/ 2088110 w 3224628"/>
              <a:gd name="connsiteY20" fmla="*/ 754168 h 3280465"/>
              <a:gd name="connsiteX21" fmla="*/ 2213410 w 3224628"/>
              <a:gd name="connsiteY21" fmla="*/ 773291 h 3280465"/>
              <a:gd name="connsiteX22" fmla="*/ 3224628 w 3224628"/>
              <a:gd name="connsiteY22" fmla="*/ 2014013 h 3280465"/>
              <a:gd name="connsiteX23" fmla="*/ 1958176 w 3224628"/>
              <a:gd name="connsiteY23" fmla="*/ 3280465 h 3280465"/>
              <a:gd name="connsiteX24" fmla="*/ 698263 w 3224628"/>
              <a:gd name="connsiteY24" fmla="*/ 2143500 h 3280465"/>
              <a:gd name="connsiteX25" fmla="*/ 694384 w 3224628"/>
              <a:gd name="connsiteY25" fmla="*/ 2066675 h 3280465"/>
              <a:gd name="connsiteX26" fmla="*/ 694384 w 3224628"/>
              <a:gd name="connsiteY26" fmla="*/ 2066674 h 3280465"/>
              <a:gd name="connsiteX27" fmla="*/ 651997 w 3224628"/>
              <a:gd name="connsiteY27" fmla="*/ 2051160 h 3280465"/>
              <a:gd name="connsiteX28" fmla="*/ 0 w 3224628"/>
              <a:gd name="connsiteY28" fmla="*/ 1067526 h 3280465"/>
              <a:gd name="connsiteX29" fmla="*/ 1067526 w 3224628"/>
              <a:gd name="connsiteY29" fmla="*/ 0 h 328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24628" h="3280465">
                <a:moveTo>
                  <a:pt x="1958176" y="851486"/>
                </a:moveTo>
                <a:cubicBezTo>
                  <a:pt x="1316130" y="851486"/>
                  <a:pt x="795649" y="1371967"/>
                  <a:pt x="795649" y="2014013"/>
                </a:cubicBezTo>
                <a:lnTo>
                  <a:pt x="799986" y="2099892"/>
                </a:lnTo>
                <a:lnTo>
                  <a:pt x="801651" y="2132875"/>
                </a:lnTo>
                <a:cubicBezTo>
                  <a:pt x="861184" y="2719086"/>
                  <a:pt x="1356258" y="3176540"/>
                  <a:pt x="1958176" y="3176540"/>
                </a:cubicBezTo>
                <a:cubicBezTo>
                  <a:pt x="2600222" y="3176540"/>
                  <a:pt x="3120703" y="2656059"/>
                  <a:pt x="3120703" y="2014013"/>
                </a:cubicBezTo>
                <a:cubicBezTo>
                  <a:pt x="3120703" y="1452223"/>
                  <a:pt x="2722210" y="983506"/>
                  <a:pt x="2192466" y="875104"/>
                </a:cubicBezTo>
                <a:lnTo>
                  <a:pt x="2115028" y="863286"/>
                </a:lnTo>
                <a:lnTo>
                  <a:pt x="2077038" y="857488"/>
                </a:lnTo>
                <a:cubicBezTo>
                  <a:pt x="2037957" y="853519"/>
                  <a:pt x="1998304" y="851486"/>
                  <a:pt x="1958176" y="851486"/>
                </a:cubicBezTo>
                <a:close/>
                <a:moveTo>
                  <a:pt x="1067526" y="0"/>
                </a:moveTo>
                <a:cubicBezTo>
                  <a:pt x="1546558" y="0"/>
                  <a:pt x="1951897" y="315520"/>
                  <a:pt x="2087058" y="750077"/>
                </a:cubicBezTo>
                <a:lnTo>
                  <a:pt x="2088110" y="754167"/>
                </a:lnTo>
                <a:lnTo>
                  <a:pt x="2087663" y="754099"/>
                </a:lnTo>
                <a:cubicBezTo>
                  <a:pt x="2045089" y="749775"/>
                  <a:pt x="2001891" y="747560"/>
                  <a:pt x="1958176" y="747560"/>
                </a:cubicBezTo>
                <a:cubicBezTo>
                  <a:pt x="1258734" y="747560"/>
                  <a:pt x="691724" y="1314570"/>
                  <a:pt x="691724" y="2014012"/>
                </a:cubicBezTo>
                <a:lnTo>
                  <a:pt x="691724" y="2014013"/>
                </a:lnTo>
                <a:lnTo>
                  <a:pt x="698263" y="1884526"/>
                </a:lnTo>
                <a:cubicBezTo>
                  <a:pt x="763118" y="1245910"/>
                  <a:pt x="1302449" y="747561"/>
                  <a:pt x="1958176" y="747561"/>
                </a:cubicBezTo>
                <a:cubicBezTo>
                  <a:pt x="2001891" y="747561"/>
                  <a:pt x="2045089" y="749776"/>
                  <a:pt x="2087663" y="754100"/>
                </a:cubicBezTo>
                <a:lnTo>
                  <a:pt x="2088110" y="754168"/>
                </a:lnTo>
                <a:lnTo>
                  <a:pt x="2213410" y="773291"/>
                </a:lnTo>
                <a:cubicBezTo>
                  <a:pt x="2790511" y="891383"/>
                  <a:pt x="3224628" y="1402001"/>
                  <a:pt x="3224628" y="2014013"/>
                </a:cubicBezTo>
                <a:cubicBezTo>
                  <a:pt x="3224628" y="2713455"/>
                  <a:pt x="2657618" y="3280465"/>
                  <a:pt x="1958176" y="3280465"/>
                </a:cubicBezTo>
                <a:cubicBezTo>
                  <a:pt x="1302449" y="3280465"/>
                  <a:pt x="763118" y="2782117"/>
                  <a:pt x="698263" y="2143500"/>
                </a:cubicBezTo>
                <a:lnTo>
                  <a:pt x="694384" y="2066675"/>
                </a:lnTo>
                <a:lnTo>
                  <a:pt x="694384" y="2066674"/>
                </a:lnTo>
                <a:lnTo>
                  <a:pt x="651997" y="2051160"/>
                </a:lnTo>
                <a:cubicBezTo>
                  <a:pt x="268846" y="1889101"/>
                  <a:pt x="0" y="1509710"/>
                  <a:pt x="0" y="1067526"/>
                </a:cubicBezTo>
                <a:cubicBezTo>
                  <a:pt x="0" y="477948"/>
                  <a:pt x="477948" y="0"/>
                  <a:pt x="1067526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 rot="5400000">
            <a:off x="8521325" y="1849937"/>
            <a:ext cx="3224628" cy="3280465"/>
          </a:xfrm>
          <a:custGeom>
            <a:avLst/>
            <a:gdLst>
              <a:gd name="connsiteX0" fmla="*/ 1958176 w 3224628"/>
              <a:gd name="connsiteY0" fmla="*/ 851486 h 3280465"/>
              <a:gd name="connsiteX1" fmla="*/ 795649 w 3224628"/>
              <a:gd name="connsiteY1" fmla="*/ 2014013 h 3280465"/>
              <a:gd name="connsiteX2" fmla="*/ 799986 w 3224628"/>
              <a:gd name="connsiteY2" fmla="*/ 2099892 h 3280465"/>
              <a:gd name="connsiteX3" fmla="*/ 801651 w 3224628"/>
              <a:gd name="connsiteY3" fmla="*/ 2132875 h 3280465"/>
              <a:gd name="connsiteX4" fmla="*/ 1958176 w 3224628"/>
              <a:gd name="connsiteY4" fmla="*/ 3176540 h 3280465"/>
              <a:gd name="connsiteX5" fmla="*/ 3120703 w 3224628"/>
              <a:gd name="connsiteY5" fmla="*/ 2014013 h 3280465"/>
              <a:gd name="connsiteX6" fmla="*/ 2192466 w 3224628"/>
              <a:gd name="connsiteY6" fmla="*/ 875104 h 3280465"/>
              <a:gd name="connsiteX7" fmla="*/ 2115028 w 3224628"/>
              <a:gd name="connsiteY7" fmla="*/ 863286 h 3280465"/>
              <a:gd name="connsiteX8" fmla="*/ 2077038 w 3224628"/>
              <a:gd name="connsiteY8" fmla="*/ 857488 h 3280465"/>
              <a:gd name="connsiteX9" fmla="*/ 1958176 w 3224628"/>
              <a:gd name="connsiteY9" fmla="*/ 851486 h 3280465"/>
              <a:gd name="connsiteX10" fmla="*/ 1067526 w 3224628"/>
              <a:gd name="connsiteY10" fmla="*/ 0 h 3280465"/>
              <a:gd name="connsiteX11" fmla="*/ 2087058 w 3224628"/>
              <a:gd name="connsiteY11" fmla="*/ 750077 h 3280465"/>
              <a:gd name="connsiteX12" fmla="*/ 2088110 w 3224628"/>
              <a:gd name="connsiteY12" fmla="*/ 754167 h 3280465"/>
              <a:gd name="connsiteX13" fmla="*/ 2087663 w 3224628"/>
              <a:gd name="connsiteY13" fmla="*/ 754099 h 3280465"/>
              <a:gd name="connsiteX14" fmla="*/ 1958176 w 3224628"/>
              <a:gd name="connsiteY14" fmla="*/ 747560 h 3280465"/>
              <a:gd name="connsiteX15" fmla="*/ 691724 w 3224628"/>
              <a:gd name="connsiteY15" fmla="*/ 2014012 h 3280465"/>
              <a:gd name="connsiteX16" fmla="*/ 691724 w 3224628"/>
              <a:gd name="connsiteY16" fmla="*/ 2014013 h 3280465"/>
              <a:gd name="connsiteX17" fmla="*/ 698263 w 3224628"/>
              <a:gd name="connsiteY17" fmla="*/ 1884526 h 3280465"/>
              <a:gd name="connsiteX18" fmla="*/ 1958176 w 3224628"/>
              <a:gd name="connsiteY18" fmla="*/ 747561 h 3280465"/>
              <a:gd name="connsiteX19" fmla="*/ 2087663 w 3224628"/>
              <a:gd name="connsiteY19" fmla="*/ 754100 h 3280465"/>
              <a:gd name="connsiteX20" fmla="*/ 2088110 w 3224628"/>
              <a:gd name="connsiteY20" fmla="*/ 754168 h 3280465"/>
              <a:gd name="connsiteX21" fmla="*/ 2213410 w 3224628"/>
              <a:gd name="connsiteY21" fmla="*/ 773291 h 3280465"/>
              <a:gd name="connsiteX22" fmla="*/ 3224628 w 3224628"/>
              <a:gd name="connsiteY22" fmla="*/ 2014013 h 3280465"/>
              <a:gd name="connsiteX23" fmla="*/ 1958176 w 3224628"/>
              <a:gd name="connsiteY23" fmla="*/ 3280465 h 3280465"/>
              <a:gd name="connsiteX24" fmla="*/ 698263 w 3224628"/>
              <a:gd name="connsiteY24" fmla="*/ 2143500 h 3280465"/>
              <a:gd name="connsiteX25" fmla="*/ 694384 w 3224628"/>
              <a:gd name="connsiteY25" fmla="*/ 2066675 h 3280465"/>
              <a:gd name="connsiteX26" fmla="*/ 694384 w 3224628"/>
              <a:gd name="connsiteY26" fmla="*/ 2066674 h 3280465"/>
              <a:gd name="connsiteX27" fmla="*/ 651997 w 3224628"/>
              <a:gd name="connsiteY27" fmla="*/ 2051160 h 3280465"/>
              <a:gd name="connsiteX28" fmla="*/ 0 w 3224628"/>
              <a:gd name="connsiteY28" fmla="*/ 1067526 h 3280465"/>
              <a:gd name="connsiteX29" fmla="*/ 1067526 w 3224628"/>
              <a:gd name="connsiteY29" fmla="*/ 0 h 328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24628" h="3280465">
                <a:moveTo>
                  <a:pt x="1958176" y="851486"/>
                </a:moveTo>
                <a:cubicBezTo>
                  <a:pt x="1316130" y="851486"/>
                  <a:pt x="795649" y="1371967"/>
                  <a:pt x="795649" y="2014013"/>
                </a:cubicBezTo>
                <a:lnTo>
                  <a:pt x="799986" y="2099892"/>
                </a:lnTo>
                <a:lnTo>
                  <a:pt x="801651" y="2132875"/>
                </a:lnTo>
                <a:cubicBezTo>
                  <a:pt x="861184" y="2719086"/>
                  <a:pt x="1356258" y="3176540"/>
                  <a:pt x="1958176" y="3176540"/>
                </a:cubicBezTo>
                <a:cubicBezTo>
                  <a:pt x="2600222" y="3176540"/>
                  <a:pt x="3120703" y="2656059"/>
                  <a:pt x="3120703" y="2014013"/>
                </a:cubicBezTo>
                <a:cubicBezTo>
                  <a:pt x="3120703" y="1452223"/>
                  <a:pt x="2722210" y="983506"/>
                  <a:pt x="2192466" y="875104"/>
                </a:cubicBezTo>
                <a:lnTo>
                  <a:pt x="2115028" y="863286"/>
                </a:lnTo>
                <a:lnTo>
                  <a:pt x="2077038" y="857488"/>
                </a:lnTo>
                <a:cubicBezTo>
                  <a:pt x="2037957" y="853519"/>
                  <a:pt x="1998304" y="851486"/>
                  <a:pt x="1958176" y="851486"/>
                </a:cubicBezTo>
                <a:close/>
                <a:moveTo>
                  <a:pt x="1067526" y="0"/>
                </a:moveTo>
                <a:cubicBezTo>
                  <a:pt x="1546558" y="0"/>
                  <a:pt x="1951897" y="315520"/>
                  <a:pt x="2087058" y="750077"/>
                </a:cubicBezTo>
                <a:lnTo>
                  <a:pt x="2088110" y="754167"/>
                </a:lnTo>
                <a:lnTo>
                  <a:pt x="2087663" y="754099"/>
                </a:lnTo>
                <a:cubicBezTo>
                  <a:pt x="2045089" y="749775"/>
                  <a:pt x="2001891" y="747560"/>
                  <a:pt x="1958176" y="747560"/>
                </a:cubicBezTo>
                <a:cubicBezTo>
                  <a:pt x="1258734" y="747560"/>
                  <a:pt x="691724" y="1314570"/>
                  <a:pt x="691724" y="2014012"/>
                </a:cubicBezTo>
                <a:lnTo>
                  <a:pt x="691724" y="2014013"/>
                </a:lnTo>
                <a:lnTo>
                  <a:pt x="698263" y="1884526"/>
                </a:lnTo>
                <a:cubicBezTo>
                  <a:pt x="763118" y="1245910"/>
                  <a:pt x="1302449" y="747561"/>
                  <a:pt x="1958176" y="747561"/>
                </a:cubicBezTo>
                <a:cubicBezTo>
                  <a:pt x="2001891" y="747561"/>
                  <a:pt x="2045089" y="749776"/>
                  <a:pt x="2087663" y="754100"/>
                </a:cubicBezTo>
                <a:lnTo>
                  <a:pt x="2088110" y="754168"/>
                </a:lnTo>
                <a:lnTo>
                  <a:pt x="2213410" y="773291"/>
                </a:lnTo>
                <a:cubicBezTo>
                  <a:pt x="2790511" y="891383"/>
                  <a:pt x="3224628" y="1402001"/>
                  <a:pt x="3224628" y="2014013"/>
                </a:cubicBezTo>
                <a:cubicBezTo>
                  <a:pt x="3224628" y="2713455"/>
                  <a:pt x="2657618" y="3280465"/>
                  <a:pt x="1958176" y="3280465"/>
                </a:cubicBezTo>
                <a:cubicBezTo>
                  <a:pt x="1302449" y="3280465"/>
                  <a:pt x="763118" y="2782117"/>
                  <a:pt x="698263" y="2143500"/>
                </a:cubicBezTo>
                <a:lnTo>
                  <a:pt x="694384" y="2066675"/>
                </a:lnTo>
                <a:lnTo>
                  <a:pt x="694384" y="2066674"/>
                </a:lnTo>
                <a:lnTo>
                  <a:pt x="651997" y="2051160"/>
                </a:lnTo>
                <a:cubicBezTo>
                  <a:pt x="268846" y="1889101"/>
                  <a:pt x="0" y="1509710"/>
                  <a:pt x="0" y="1067526"/>
                </a:cubicBezTo>
                <a:cubicBezTo>
                  <a:pt x="0" y="477948"/>
                  <a:pt x="477948" y="0"/>
                  <a:pt x="1067526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8" y="1989213"/>
            <a:ext cx="777363" cy="95970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75" y="2087468"/>
            <a:ext cx="994964" cy="1074562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>
            <a:off x="4654294" y="1827033"/>
            <a:ext cx="3172971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БОЛЕЕ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591192" y="4752808"/>
            <a:ext cx="2261019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Водоснабжение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417145" y="4824023"/>
            <a:ext cx="2782214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Теплоснабжение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36483" y="3240528"/>
            <a:ext cx="46997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РЕСУРСОСНАБЖАЮЩИХ</a:t>
            </a:r>
          </a:p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ОРГАНИЗАЦИЙ</a:t>
            </a: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ПОЛУЧИЛИ</a:t>
            </a: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ТАРИФ</a:t>
            </a:r>
          </a:p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</a:p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ПОДКЛЮЧЕНИЕ</a:t>
            </a:r>
          </a:p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(ТЕХНОЛОГИЧЕСКОЕ ПРИСОЕДИНЕНИЕ)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459" y="5911209"/>
            <a:ext cx="67212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rebuchet MS" panose="020B0603020202020204" pitchFamily="34" charset="0"/>
              </a:rPr>
              <a:t>* 12 тыс</a:t>
            </a:r>
            <a:r>
              <a:rPr lang="ru-RU" sz="1100" smtClean="0">
                <a:latin typeface="Trebuchet MS" panose="020B0603020202020204" pitchFamily="34" charset="0"/>
              </a:rPr>
              <a:t>. организаций для водоснабжения и 10 тыс. организаций по теплоснабжению</a:t>
            </a:r>
            <a:endParaRPr lang="ru-RU" sz="11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dirty="0" smtClean="0">
              <a:latin typeface="Trebuchet MS" panose="020B0603020202020204" pitchFamily="34" charset="0"/>
            </a:endParaRPr>
          </a:p>
          <a:p>
            <a:pPr algn="just"/>
            <a:r>
              <a:rPr lang="ru-RU" sz="1100" dirty="0" smtClean="0">
                <a:latin typeface="Trebuchet MS" panose="020B0603020202020204" pitchFamily="34" charset="0"/>
              </a:rPr>
              <a:t>** В мониторинг не включались тарифы на индивидуальное подключение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43258" y="4165006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**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46136" y="352764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4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1260632" cy="852892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7" y="181580"/>
            <a:ext cx="567403" cy="61279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173346"/>
            <a:ext cx="502019" cy="61977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ВОДОСНАБЖЕНИЕ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graphicFrame>
        <p:nvGraphicFramePr>
          <p:cNvPr id="75" name="Диаграмма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42028"/>
              </p:ext>
            </p:extLst>
          </p:nvPr>
        </p:nvGraphicFramePr>
        <p:xfrm>
          <a:off x="204186" y="997134"/>
          <a:ext cx="11736280" cy="248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6" name="Диаграмма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583967"/>
              </p:ext>
            </p:extLst>
          </p:nvPr>
        </p:nvGraphicFramePr>
        <p:xfrm>
          <a:off x="204186" y="3575220"/>
          <a:ext cx="11736280" cy="256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7" name="Пятиугольник 76"/>
          <p:cNvSpPr/>
          <p:nvPr/>
        </p:nvSpPr>
        <p:spPr>
          <a:xfrm flipH="1">
            <a:off x="9982984" y="1050572"/>
            <a:ext cx="1961220" cy="439377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РАЗНИЦА</a:t>
            </a:r>
            <a:b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602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985 РАЗ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ятиугольник 77"/>
          <p:cNvSpPr/>
          <p:nvPr/>
        </p:nvSpPr>
        <p:spPr>
          <a:xfrm flipH="1">
            <a:off x="6890452" y="1973833"/>
            <a:ext cx="1879940" cy="46736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РАЗНИЦА</a:t>
            </a:r>
            <a:b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8 139 РАЗ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Пятиугольник 78"/>
          <p:cNvSpPr/>
          <p:nvPr/>
        </p:nvSpPr>
        <p:spPr>
          <a:xfrm flipH="1">
            <a:off x="9826506" y="3627769"/>
            <a:ext cx="2113960" cy="47278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РАЗНИЦА</a:t>
            </a:r>
            <a:b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493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482 РАЗ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Пятиугольник 79"/>
          <p:cNvSpPr/>
          <p:nvPr/>
        </p:nvSpPr>
        <p:spPr>
          <a:xfrm flipH="1">
            <a:off x="6764330" y="4740516"/>
            <a:ext cx="1879940" cy="45209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РАЗНИЦА</a:t>
            </a:r>
            <a:b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4 377 РАЗ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61213" y="2666848"/>
            <a:ext cx="1358678" cy="291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619565" y="5348306"/>
            <a:ext cx="1412927" cy="291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24</a:t>
            </a:r>
            <a:endParaRPr lang="ru-RU" sz="4400" b="1" dirty="0">
              <a:ln w="0">
                <a:solidFill>
                  <a:srgbClr val="7030A0"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7942" y="-37875"/>
            <a:ext cx="720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Разница в ставках тарифа за подключаемую (технологически присоединяемую) нагрузку</a:t>
            </a:r>
          </a:p>
        </p:txBody>
      </p:sp>
    </p:spTree>
    <p:extLst>
      <p:ext uri="{BB962C8B-B14F-4D97-AF65-F5344CB8AC3E}">
        <p14:creationId xmlns:p14="http://schemas.microsoft.com/office/powerpoint/2010/main" val="32772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1260632" cy="852892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7" y="181580"/>
            <a:ext cx="567403" cy="61279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173346"/>
            <a:ext cx="502019" cy="61977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ВОДОСНАБЖЕНИЕ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926011"/>
              </p:ext>
            </p:extLst>
          </p:nvPr>
        </p:nvGraphicFramePr>
        <p:xfrm>
          <a:off x="332593" y="1171670"/>
          <a:ext cx="11524790" cy="503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Пятиугольник 26"/>
          <p:cNvSpPr/>
          <p:nvPr/>
        </p:nvSpPr>
        <p:spPr>
          <a:xfrm flipH="1">
            <a:off x="8185787" y="1044590"/>
            <a:ext cx="3562348" cy="37354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РАЗНИЦА ОТ 4 ДО 16 РАЗ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25</a:t>
            </a:r>
            <a:endParaRPr lang="ru-RU" sz="4400" b="1" dirty="0">
              <a:ln w="0">
                <a:solidFill>
                  <a:srgbClr val="7030A0"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7943" y="-3773"/>
            <a:ext cx="720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Разница в ставках тарифа за протяженность сетей водоснабжения</a:t>
            </a:r>
          </a:p>
        </p:txBody>
      </p:sp>
    </p:spTree>
    <p:extLst>
      <p:ext uri="{BB962C8B-B14F-4D97-AF65-F5344CB8AC3E}">
        <p14:creationId xmlns:p14="http://schemas.microsoft.com/office/powerpoint/2010/main" val="37110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7180" y="350016"/>
            <a:ext cx="3924820" cy="267225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3"/>
            <a:ext cx="4600352" cy="373823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1260632" cy="852892"/>
          </a:xfrm>
          <a:prstGeom prst="rect">
            <a:avLst/>
          </a:prstGeom>
          <a:solidFill>
            <a:srgbClr val="CDAC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7" y="181580"/>
            <a:ext cx="567403" cy="61279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173346"/>
            <a:ext cx="502019" cy="61977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8456522" y="11616"/>
            <a:ext cx="39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ТЕПЛОСНАБЖЕНИЕ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6522" y="329739"/>
            <a:ext cx="39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400" b="1" dirty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технологическое присоединение)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048518"/>
              </p:ext>
            </p:extLst>
          </p:nvPr>
        </p:nvGraphicFramePr>
        <p:xfrm>
          <a:off x="733424" y="1336158"/>
          <a:ext cx="10258425" cy="481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Пятиугольник 18"/>
          <p:cNvSpPr/>
          <p:nvPr/>
        </p:nvSpPr>
        <p:spPr>
          <a:xfrm flipH="1">
            <a:off x="9485527" y="1072468"/>
            <a:ext cx="2525485" cy="735836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РАЗНИЦА </a:t>
            </a:r>
            <a:b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523 РАЗА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6164" y="5142138"/>
            <a:ext cx="1872343" cy="54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26</a:t>
            </a:r>
            <a:endParaRPr lang="ru-RU" sz="4400" b="1" dirty="0">
              <a:ln w="0">
                <a:solidFill>
                  <a:srgbClr val="7030A0"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7760" y="57783"/>
            <a:ext cx="737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Расходы на проведение мероприятий по подключению объектов заявителей (П1) в Приволжском федеральном округе</a:t>
            </a:r>
          </a:p>
        </p:txBody>
      </p:sp>
    </p:spTree>
    <p:extLst>
      <p:ext uri="{BB962C8B-B14F-4D97-AF65-F5344CB8AC3E}">
        <p14:creationId xmlns:p14="http://schemas.microsoft.com/office/powerpoint/2010/main" val="16068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5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2000">
                <a:schemeClr val="accent5">
                  <a:lumMod val="40000"/>
                  <a:lumOff val="60000"/>
                </a:schemeClr>
              </a:gs>
              <a:gs pos="6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6312022" y="3"/>
            <a:ext cx="5879975" cy="6214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6942340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3" y="6233856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3" y="0"/>
            <a:ext cx="967669" cy="852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-340038" y="-31301"/>
            <a:ext cx="842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b="1" smtClean="0">
                <a:ln w="12700">
                  <a:solidFill>
                    <a:schemeClr val="tx2">
                      <a:lumMod val="50000"/>
                      <a:alpha val="70000"/>
                    </a:scheme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Пути решения</a:t>
            </a:r>
            <a:endParaRPr lang="ru-RU" sz="5400" b="1">
              <a:ln w="12700">
                <a:solidFill>
                  <a:schemeClr val="tx2">
                    <a:lumMod val="50000"/>
                    <a:alpha val="70000"/>
                  </a:schemeClr>
                </a:solidFill>
              </a:ln>
              <a:solidFill>
                <a:prstClr val="white"/>
              </a:solidFill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" y="48085"/>
            <a:ext cx="813389" cy="75671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smtClean="0">
                <a:ln w="0">
                  <a:solidFill>
                    <a:srgbClr val="7030A0"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27</a:t>
            </a:r>
            <a:endParaRPr lang="ru-RU" sz="4400" b="1" dirty="0">
              <a:ln w="0">
                <a:solidFill>
                  <a:srgbClr val="7030A0"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5" name="Picture 2" descr="C:\Users\Public\Pictures\Sample Pictures\человечек_зеленая галка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10" y="2515647"/>
            <a:ext cx="2371578" cy="19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62345" y="1113029"/>
            <a:ext cx="4531092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/>
              <a:t>Немедленное разделение регуляторных функций и функций по контролю в сфере регулирования тарифов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</a:rPr>
              <a:t>Это позволит обеспечить взаимное влияние регуляторных процессов в отраслях экономики друг на друга, создавая условия комплексного прогнозирования сценарных  условий развития государства.</a:t>
            </a:r>
          </a:p>
          <a:p>
            <a:pPr>
              <a:lnSpc>
                <a:spcPts val="1000"/>
              </a:lnSpc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</a:rPr>
              <a:t>«Рука руку моет» - ущербная модель, при которой ФАС России не может делать адекватные отрицательные выводы.</a:t>
            </a:r>
            <a:endParaRPr lang="ru-RU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58240" y="852141"/>
            <a:ext cx="475768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cap="all" dirty="0"/>
              <a:t>Оптимизация тарифного регулирования в рамках Программы «Стратегия Роста»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</a:rPr>
              <a:t>Программа внесена  Президенту России. </a:t>
            </a:r>
          </a:p>
          <a:p>
            <a:pPr algn="r"/>
            <a:r>
              <a:rPr lang="ru-RU" sz="1050" dirty="0">
                <a:solidFill>
                  <a:schemeClr val="bg2">
                    <a:lumMod val="25000"/>
                  </a:schemeClr>
                </a:solidFill>
              </a:rPr>
              <a:t>Уже разработана методология.</a:t>
            </a:r>
          </a:p>
        </p:txBody>
      </p:sp>
      <p:pic>
        <p:nvPicPr>
          <p:cNvPr id="60" name="Picture 3" descr="C:\Users\Cherechecha\Pictures\кнопка_галоч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4" y="1194361"/>
            <a:ext cx="270743" cy="2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444721" y="4271540"/>
            <a:ext cx="11637047" cy="1868180"/>
            <a:chOff x="174690" y="3905726"/>
            <a:chExt cx="9672945" cy="186818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247635" y="3905726"/>
              <a:ext cx="3600000" cy="17645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ru-RU" sz="2400" cap="all" dirty="0" err="1"/>
                <a:t>формированиЕ</a:t>
              </a:r>
              <a:r>
                <a:rPr lang="ru-RU" sz="2400" cap="all" dirty="0"/>
                <a:t>  дееспособных институтов общественного контроля</a:t>
              </a:r>
              <a:endParaRPr lang="ru-RU" sz="9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r">
                <a:lnSpc>
                  <a:spcPts val="1100"/>
                </a:lnSpc>
              </a:pPr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на базе совершенствования стандартов раскрытия информации органами тарифного регулирования, установления прозрачных показателей деятельности инфраструктурных монополий, отражающих экономическую обоснованность их деятельности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92311" y="3932376"/>
              <a:ext cx="3600000" cy="18415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cap="all" dirty="0"/>
                <a:t>Формирование единой информационной тарифной модели:</a:t>
              </a:r>
            </a:p>
            <a:p>
              <a:pPr marL="171450" indent="-171450">
                <a:lnSpc>
                  <a:spcPts val="1000"/>
                </a:lnSpc>
                <a:buFont typeface="Wingdings" panose="05000000000000000000" pitchFamily="2" charset="2"/>
                <a:buChar char="§"/>
              </a:pPr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основанной на оптимизации затрат инфраструктурных монополий;</a:t>
              </a:r>
            </a:p>
            <a:p>
              <a:pPr marL="171450" indent="-171450">
                <a:lnSpc>
                  <a:spcPts val="1000"/>
                </a:lnSpc>
                <a:buFont typeface="Wingdings" panose="05000000000000000000" pitchFamily="2" charset="2"/>
                <a:buChar char="§"/>
              </a:pPr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базирующейся на нормировании (стандартизации) затрат в рамках технологических процессов эксплуатационной деятельности;</a:t>
              </a:r>
            </a:p>
            <a:p>
              <a:pPr marL="171450" indent="-171450">
                <a:lnSpc>
                  <a:spcPts val="1000"/>
                </a:lnSpc>
                <a:buFont typeface="Wingdings" panose="05000000000000000000" pitchFamily="2" charset="2"/>
                <a:buChar char="§"/>
              </a:pPr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с учетом императивной синхронизации программ развития регионов с инвестиционными программами инфраструктурных монополий.</a:t>
              </a:r>
            </a:p>
          </p:txBody>
        </p:sp>
        <p:pic>
          <p:nvPicPr>
            <p:cNvPr id="65" name="Picture 3" descr="C:\Users\Cherechecha\Pictures\кнопка_галочка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90" y="4005064"/>
              <a:ext cx="270743" cy="270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Cherechecha\Pictures\кнопка_галочка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548" y="4005064"/>
              <a:ext cx="270743" cy="270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Picture 3" descr="C:\Users\Cherechecha\Pictures\кнопка_галоч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9" y="988800"/>
            <a:ext cx="270743" cy="2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Cherechecha\Pictures\кнопка_галоч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22" y="2606339"/>
            <a:ext cx="270743" cy="2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7141819" y="2522635"/>
            <a:ext cx="4878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cap="all"/>
              <a:t>Внедрение тарифной модели на </a:t>
            </a:r>
            <a:r>
              <a:rPr lang="ru-RU" sz="2400" cap="all" smtClean="0"/>
              <a:t>основе </a:t>
            </a:r>
            <a:r>
              <a:rPr lang="ru-RU" sz="2400" cap="all"/>
              <a:t>метода предельного </a:t>
            </a:r>
            <a:br>
              <a:rPr lang="ru-RU" sz="2400" cap="all"/>
            </a:br>
            <a:r>
              <a:rPr lang="ru-RU" sz="2400" cap="all"/>
              <a:t>тарифного регулирования </a:t>
            </a:r>
            <a:r>
              <a:rPr lang="ru-RU" sz="2400" cap="all" smtClean="0"/>
              <a:t/>
            </a:r>
            <a:br>
              <a:rPr lang="ru-RU" sz="2400" cap="all" smtClean="0"/>
            </a:br>
            <a:r>
              <a:rPr lang="ru-RU" sz="24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</a:t>
            </a:r>
            <a:r>
              <a:rPr lang="ru-RU" sz="24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</a:t>
            </a:r>
          </a:p>
        </p:txBody>
      </p:sp>
    </p:spTree>
    <p:extLst>
      <p:ext uri="{BB962C8B-B14F-4D97-AF65-F5344CB8AC3E}">
        <p14:creationId xmlns:p14="http://schemas.microsoft.com/office/powerpoint/2010/main" val="28152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rgbClr val="FFCC66"/>
              </a:gs>
              <a:gs pos="33000">
                <a:srgbClr val="FFCC66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33000">
                <a:srgbClr val="FFCC00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97334" y="-18614"/>
            <a:ext cx="373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kumimoji="0" lang="ru-RU" sz="20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9900"/>
              </a:gs>
              <a:gs pos="66000">
                <a:srgbClr val="FFCC00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5024" y="72503"/>
            <a:ext cx="794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Несоблюдение предельных уровней тарифов на услуги по передаче электрической энергии в </a:t>
            </a:r>
            <a:r>
              <a:rPr lang="ru-RU" sz="2000" b="1" smtClean="0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2019 </a:t>
            </a:r>
            <a:endParaRPr lang="ru-RU" sz="2000" b="1">
              <a:ln w="12700">
                <a:noFill/>
              </a:ln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89687" cy="85289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84" cy="100317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99131"/>
              </p:ext>
            </p:extLst>
          </p:nvPr>
        </p:nvGraphicFramePr>
        <p:xfrm>
          <a:off x="79906" y="891014"/>
          <a:ext cx="11956704" cy="5288305"/>
        </p:xfrm>
        <a:graphic>
          <a:graphicData uri="http://schemas.openxmlformats.org/drawingml/2006/table">
            <a:tbl>
              <a:tblPr/>
              <a:tblGrid>
                <a:gridCol w="29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19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№ п/п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Регионы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Ставка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за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содержание электрических сетей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Ставка на оплату нормативных  потерь электрической энергии в электрических сетях 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Одноставочный тариф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ВН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СН1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СН2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НН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ВН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СН1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СН2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НН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ВН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СН1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СН2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НН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Республика Мордовия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2,8%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2,3%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2,3%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2,3%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2,3%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Удмуртская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Республика**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9,4%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9,4%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9,4%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9,4%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8,6%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8,3%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8,8%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8,8%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Кировская область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1,9%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1,9%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1,9%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1,9%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1,8%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1,7%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Самарская область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9,7%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7,6%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8,1%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6,3%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5,4%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4,5%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5,2%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Курганская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область*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5,3%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19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Тюменская область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7,2%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0,5%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0,1%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7,8%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7,8%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7,8%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7,8%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Алтайский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край***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9,81%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Иркутская область**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6,3%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6,3%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6,3%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6,3%</a:t>
                      </a:r>
                      <a:endParaRPr lang="ru-RU" sz="1300" b="1" i="0" u="none" strike="noStrike" kern="1200" dirty="0">
                        <a:solidFill>
                          <a:srgbClr val="101323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5,1%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5,1%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5,1%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5,1%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Кемеровская область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17,5%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8,7%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9,7%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10,3%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15,8%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10,7%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Томская область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14,1%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10,6%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13,3%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8,8%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2,1%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7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Республика Саха (Якутия)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10,5%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15,2%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1,1%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1,6%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1,3%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6,3%</a:t>
                      </a:r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8,4%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8,9%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5,1%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1,8%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A0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2,0%</a:t>
                      </a:r>
                      <a:endParaRPr lang="ru-RU" sz="13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A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756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-7,4%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-21,8%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-11,5%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-83,9%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-27,8%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-53,0%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-57,2%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-26,4%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-32,4%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-37,9%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-37,8%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Приморский край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4,98%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4,0%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2,5%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1,1%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8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Еврейская автономная область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4,6%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7,2%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8,0%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5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Сахалинская область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II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полугодие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2,1%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7,4%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01323"/>
                          </a:solidFill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5632" marR="5632" marT="56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5796"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**) На основании приказов ФАС России об отмене решения тарифы установлены с повторным нарушением законодательства РФ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***) На основании приказов ФАС России об отмене решения нарушения устранены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101323"/>
                        </a:solidFill>
                        <a:effectLst/>
                        <a:latin typeface="Trebuchet MS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122">
                <a:tc>
                  <a:txBody>
                    <a:bodyPr/>
                    <a:lstStyle/>
                    <a:p>
                      <a:pPr algn="r" fontAlgn="b"/>
                      <a:endParaRPr lang="ru-RU" sz="6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8D7B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Превышение предельных максимальных уровней тарифов, утвержденных ФАС России приказом от 19.12.2018 № 1819/18</a:t>
                      </a: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1" u="none" strike="noStrike">
                        <a:solidFill>
                          <a:srgbClr val="101323"/>
                        </a:solidFill>
                        <a:effectLst/>
                        <a:latin typeface="Times New Roman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1" u="none" strike="noStrike">
                        <a:solidFill>
                          <a:srgbClr val="101323"/>
                        </a:solidFill>
                        <a:effectLst/>
                        <a:latin typeface="Times New Roman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1" u="none" strike="noStrike">
                        <a:solidFill>
                          <a:srgbClr val="101323"/>
                        </a:solidFill>
                        <a:effectLst/>
                        <a:latin typeface="Times New Roman"/>
                      </a:endParaRPr>
                    </a:p>
                  </a:txBody>
                  <a:tcPr marL="5632" marR="5632" marT="56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12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7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Снижение предельных минимальных уровней тарифов, утвержденных ФАС России приказом от 19.12.2018 № 1819/18</a:t>
                      </a: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32" marR="5632" marT="5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3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56474" y="1694470"/>
            <a:ext cx="116031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1.   Алтайский </a:t>
            </a:r>
            <a:r>
              <a:rPr lang="ru-RU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край</a:t>
            </a:r>
            <a:r>
              <a:rPr lang="en-US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ru-RU" sz="2000" dirty="0">
                <a:latin typeface="Trebuchet MS" pitchFamily="34" charset="0"/>
                <a:ea typeface="Calibri"/>
                <a:cs typeface="Times New Roman"/>
              </a:rPr>
              <a:t>-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исполнено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Calibri"/>
              <a:cs typeface="Times New Roman"/>
            </a:endParaRPr>
          </a:p>
          <a:p>
            <a:pPr lvl="1"/>
            <a:r>
              <a:rPr lang="ru-RU" sz="2000" b="1" dirty="0" smtClean="0">
                <a:latin typeface="Trebuchet MS" pitchFamily="34" charset="0"/>
                <a:ea typeface="Calibri"/>
                <a:cs typeface="Times New Roman"/>
              </a:rPr>
              <a:t>2.   Тверская </a:t>
            </a:r>
            <a:r>
              <a:rPr lang="ru-RU" sz="2000" b="1" dirty="0">
                <a:latin typeface="Trebuchet MS" pitchFamily="34" charset="0"/>
                <a:ea typeface="Calibri"/>
                <a:cs typeface="Times New Roman"/>
              </a:rPr>
              <a:t>область</a:t>
            </a:r>
            <a:r>
              <a:rPr lang="en-US" sz="2000" b="1" dirty="0"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rebuchet MS" pitchFamily="34" charset="0"/>
                <a:ea typeface="Calibri"/>
                <a:cs typeface="Times New Roman"/>
              </a:rPr>
              <a:t>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исполнено</a:t>
            </a:r>
          </a:p>
          <a:p>
            <a:pPr lvl="1"/>
            <a:r>
              <a:rPr lang="ru-RU" sz="2000" b="1" dirty="0" smtClean="0">
                <a:latin typeface="Trebuchet MS" pitchFamily="34" charset="0"/>
                <a:ea typeface="Calibri"/>
                <a:cs typeface="Times New Roman"/>
              </a:rPr>
              <a:t>3.   Курганская </a:t>
            </a:r>
            <a:r>
              <a:rPr lang="ru-RU" sz="2000" b="1" dirty="0">
                <a:latin typeface="Trebuchet MS" pitchFamily="34" charset="0"/>
                <a:ea typeface="Calibri"/>
                <a:cs typeface="Times New Roman"/>
              </a:rPr>
              <a:t>область</a:t>
            </a:r>
            <a:r>
              <a:rPr lang="en-US" sz="2000" b="1" dirty="0"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rebuchet MS" pitchFamily="34" charset="0"/>
                <a:ea typeface="Calibri"/>
                <a:cs typeface="Times New Roman"/>
              </a:rPr>
              <a:t>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исполнено</a:t>
            </a:r>
          </a:p>
          <a:p>
            <a:pPr lvl="1"/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4.   Смоленская </a:t>
            </a:r>
            <a:r>
              <a:rPr lang="ru-RU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область</a:t>
            </a:r>
            <a:r>
              <a:rPr lang="ru-RU" sz="2000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 -</a:t>
            </a:r>
            <a:r>
              <a:rPr lang="ru-RU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исполнено</a:t>
            </a:r>
          </a:p>
          <a:p>
            <a:pPr lvl="1"/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5.   Республика </a:t>
            </a:r>
            <a:r>
              <a:rPr lang="ru-RU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Калмыкия </a:t>
            </a:r>
            <a:r>
              <a:rPr lang="ru-RU" sz="2000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–</a:t>
            </a:r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исполнено</a:t>
            </a:r>
          </a:p>
          <a:p>
            <a:pPr lvl="1"/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6.   Ненецкий </a:t>
            </a:r>
            <a:r>
              <a:rPr lang="ru-RU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автономный округ –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Calibri"/>
                <a:cs typeface="Times New Roman"/>
              </a:rPr>
              <a:t>исполнено</a:t>
            </a:r>
            <a:r>
              <a:rPr lang="ru-RU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endParaRPr lang="ru-RU" sz="2000" b="1" dirty="0" smtClean="0">
              <a:solidFill>
                <a:prstClr val="black"/>
              </a:solidFill>
              <a:latin typeface="Trebuchet MS" pitchFamily="34" charset="0"/>
              <a:ea typeface="Calibri"/>
              <a:cs typeface="Times New Roman"/>
            </a:endParaRPr>
          </a:p>
          <a:p>
            <a:pPr lvl="1"/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7.   Рязанская </a:t>
            </a:r>
            <a:r>
              <a:rPr lang="ru-RU" sz="2000" b="1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область </a:t>
            </a:r>
            <a:r>
              <a:rPr lang="ru-RU" sz="200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–</a:t>
            </a:r>
            <a:r>
              <a:rPr lang="ru-RU" sz="2000" b="1" smtClean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превышение </a:t>
            </a:r>
            <a:r>
              <a:rPr lang="ru-RU" sz="2000" b="1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тарифов </a:t>
            </a:r>
            <a:r>
              <a:rPr lang="ru-RU" sz="2000" b="1" smtClean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осталось</a:t>
            </a:r>
            <a:endParaRPr lang="ru-RU" sz="2000" b="1" dirty="0">
              <a:solidFill>
                <a:srgbClr val="C00000"/>
              </a:solidFill>
              <a:latin typeface="Trebuchet MS" pitchFamily="34" charset="0"/>
              <a:ea typeface="Calibri"/>
              <a:cs typeface="Times New Roman"/>
            </a:endParaRPr>
          </a:p>
          <a:p>
            <a:pPr lvl="1"/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8.   Белгородская область – </a:t>
            </a:r>
            <a:r>
              <a:rPr lang="ru-RU" sz="2000" b="1" dirty="0" smtClean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исполнено с повторным нарушением</a:t>
            </a:r>
            <a:endParaRPr lang="ru-RU" sz="2000" b="1" dirty="0">
              <a:solidFill>
                <a:srgbClr val="C00000"/>
              </a:solidFill>
              <a:latin typeface="Trebuchet MS" pitchFamily="34" charset="0"/>
              <a:ea typeface="Calibri"/>
              <a:cs typeface="Times New Roman"/>
            </a:endParaRPr>
          </a:p>
          <a:p>
            <a:pPr lvl="1"/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9.   Иркутская </a:t>
            </a:r>
            <a:r>
              <a:rPr lang="ru-RU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область - </a:t>
            </a:r>
            <a:r>
              <a:rPr lang="ru-RU" sz="2000" b="1" dirty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исполнено с повторным нарушением</a:t>
            </a:r>
          </a:p>
          <a:p>
            <a:pPr lvl="1"/>
            <a:r>
              <a:rPr lang="ru-RU" sz="2000" b="1" dirty="0" smtClean="0">
                <a:latin typeface="Trebuchet MS" pitchFamily="34" charset="0"/>
                <a:ea typeface="Calibri"/>
                <a:cs typeface="Times New Roman"/>
              </a:rPr>
              <a:t>10. Республика Марий Эл</a:t>
            </a:r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–</a:t>
            </a:r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исполнено с повторным нарушением</a:t>
            </a:r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11. </a:t>
            </a:r>
            <a:r>
              <a:rPr lang="ru-RU" sz="2000" b="1" dirty="0" smtClean="0">
                <a:latin typeface="Trebuchet MS" pitchFamily="34" charset="0"/>
                <a:ea typeface="Calibri"/>
                <a:cs typeface="Times New Roman"/>
              </a:rPr>
              <a:t>Удмуртская Республика </a:t>
            </a:r>
            <a:r>
              <a:rPr lang="ru-RU" sz="2000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–</a:t>
            </a:r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исполнено с повторным нарушением</a:t>
            </a:r>
            <a:endParaRPr lang="en-US" sz="2000" b="1" dirty="0" smtClean="0">
              <a:solidFill>
                <a:srgbClr val="C00000"/>
              </a:solidFill>
              <a:latin typeface="Trebuchet MS" pitchFamily="34" charset="0"/>
              <a:ea typeface="Calibri"/>
              <a:cs typeface="Times New Roman"/>
            </a:endParaRPr>
          </a:p>
          <a:p>
            <a:pPr lvl="1"/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12. Владимирская </a:t>
            </a:r>
            <a:r>
              <a:rPr lang="ru-RU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область - </a:t>
            </a:r>
            <a:r>
              <a:rPr lang="ru-RU" sz="2000" b="1" dirty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исполнено с повторным </a:t>
            </a:r>
            <a:r>
              <a:rPr lang="ru-RU" sz="2000" b="1" dirty="0" smtClean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нарушением</a:t>
            </a:r>
            <a:endParaRPr lang="ru-RU" sz="2000" b="1" dirty="0">
              <a:solidFill>
                <a:srgbClr val="C00000"/>
              </a:solidFill>
              <a:latin typeface="Trebuchet MS" pitchFamily="34" charset="0"/>
              <a:ea typeface="Calibri"/>
              <a:cs typeface="Times New Roman"/>
            </a:endParaRPr>
          </a:p>
          <a:p>
            <a:pPr lvl="1"/>
            <a:r>
              <a:rPr lang="ru-RU" sz="2000" b="1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13. </a:t>
            </a:r>
            <a:r>
              <a:rPr lang="ru-RU" sz="2000" b="1" dirty="0" smtClean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Ивановская </a:t>
            </a:r>
            <a:r>
              <a:rPr lang="ru-RU" sz="2000" b="1" dirty="0">
                <a:solidFill>
                  <a:prstClr val="black"/>
                </a:solidFill>
                <a:latin typeface="Trebuchet MS" pitchFamily="34" charset="0"/>
                <a:ea typeface="Calibri"/>
                <a:cs typeface="Times New Roman"/>
              </a:rPr>
              <a:t>область – </a:t>
            </a:r>
            <a:r>
              <a:rPr lang="ru-RU" sz="2000" b="1" dirty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по состоянию на 04.07.2019 решение </a:t>
            </a:r>
            <a:r>
              <a:rPr lang="ru-RU" sz="2000" b="1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не </a:t>
            </a:r>
            <a:r>
              <a:rPr lang="ru-RU" sz="2000" b="1" smtClean="0">
                <a:solidFill>
                  <a:srgbClr val="C00000"/>
                </a:solidFill>
                <a:latin typeface="Trebuchet MS" pitchFamily="34" charset="0"/>
                <a:ea typeface="Calibri"/>
                <a:cs typeface="Times New Roman"/>
              </a:rPr>
              <a:t>принято</a:t>
            </a:r>
          </a:p>
          <a:p>
            <a:pPr lvl="1"/>
            <a:endParaRPr lang="en-US" sz="2000" b="1" dirty="0">
              <a:solidFill>
                <a:srgbClr val="C00000"/>
              </a:solidFill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rgbClr val="FFCC66"/>
              </a:gs>
              <a:gs pos="33000">
                <a:srgbClr val="FFCC66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33000">
                <a:srgbClr val="FFCC00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97334" y="-18614"/>
            <a:ext cx="373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kumimoji="0" lang="ru-RU" sz="20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9900"/>
              </a:gs>
              <a:gs pos="66000">
                <a:srgbClr val="FFCC00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3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9907" y="-50608"/>
            <a:ext cx="7503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Контрольные меры реагирования, принятые ФАС России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89687" cy="85289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84" cy="100317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2043" y="903499"/>
            <a:ext cx="116031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Регионы, по которым ФАС России приняты приказы об отказе в согласовании решений, об отмене решений,                             о согласовании решений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органов регулирования об установлении тарифов на услуги по передаче электрической энергии на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2019 </a:t>
            </a:r>
            <a:r>
              <a:rPr lang="ru-RU" sz="1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год </a:t>
            </a:r>
            <a:r>
              <a:rPr lang="ru-RU" sz="15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:</a:t>
            </a:r>
            <a:endParaRPr lang="ru-RU" sz="1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75" y="2359264"/>
            <a:ext cx="2015993" cy="1163073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8883160" y="1517559"/>
            <a:ext cx="3730215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корректно исполнено </a:t>
            </a:r>
            <a:b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10200531" y="2516636"/>
            <a:ext cx="1095479" cy="1095479"/>
          </a:xfrm>
          <a:prstGeom prst="donut">
            <a:avLst>
              <a:gd name="adj" fmla="val 4103"/>
            </a:avLst>
          </a:prstGeom>
          <a:solidFill>
            <a:srgbClr val="92D05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126476" y="2629082"/>
            <a:ext cx="1243587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812392" y="3565754"/>
            <a:ext cx="1865108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</a:t>
            </a:r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егионах</a:t>
            </a:r>
          </a:p>
          <a:p>
            <a:pPr algn="ctr"/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из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75" y="4184594"/>
            <a:ext cx="2015993" cy="1163073"/>
          </a:xfrm>
          <a:prstGeom prst="rect">
            <a:avLst/>
          </a:prstGeom>
        </p:spPr>
      </p:pic>
      <p:sp>
        <p:nvSpPr>
          <p:cNvPr id="27" name="Кольцо 26"/>
          <p:cNvSpPr/>
          <p:nvPr/>
        </p:nvSpPr>
        <p:spPr>
          <a:xfrm>
            <a:off x="10200531" y="4341966"/>
            <a:ext cx="1095479" cy="1095479"/>
          </a:xfrm>
          <a:prstGeom prst="donut">
            <a:avLst>
              <a:gd name="adj" fmla="val 4103"/>
            </a:avLst>
          </a:prstGeom>
          <a:solidFill>
            <a:srgbClr val="C0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886778" y="4458072"/>
            <a:ext cx="1716336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438737" y="2469576"/>
            <a:ext cx="58108" cy="2850992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56070" y="3895072"/>
            <a:ext cx="562633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9880049" y="5232053"/>
            <a:ext cx="1865108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регионов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2784325" y="4261443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rgbClr val="FFCC66"/>
              </a:gs>
              <a:gs pos="33000">
                <a:srgbClr val="FFCC66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33000">
                <a:srgbClr val="FFCC00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97334" y="-18614"/>
            <a:ext cx="373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kumimoji="0" lang="ru-RU" sz="20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9900"/>
              </a:gs>
              <a:gs pos="66000">
                <a:srgbClr val="FFCC00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4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6138" y="-35219"/>
            <a:ext cx="7951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Несоответствие показателя ЧЧИМ максимальному числу  часов в году при расчете единых (котловых) тарифов на услуги по передаче электрической энергии на 2019 год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89687" cy="85289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84" cy="100317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46138" y="1003177"/>
            <a:ext cx="8433654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Превышение </a:t>
            </a: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ЧЧИМ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8760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часов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году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24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часа в сутки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36093" y="3672557"/>
            <a:ext cx="4119287" cy="25390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rebuchet MS" panose="020B0603020202020204" pitchFamily="34" charset="0"/>
              </a:rPr>
              <a:t>Необоснованное увеличение показателей ЧЧИМ ведет к завышению тарифов </a:t>
            </a:r>
            <a:r>
              <a:rPr lang="ru-RU" sz="1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для </a:t>
            </a:r>
            <a:r>
              <a:rPr lang="ru-RU" sz="1200" b="1" dirty="0">
                <a:solidFill>
                  <a:schemeClr val="tx1"/>
                </a:solidFill>
                <a:latin typeface="Trebuchet MS" panose="020B0603020202020204" pitchFamily="34" charset="0"/>
              </a:rPr>
              <a:t>потребителей, </a:t>
            </a:r>
            <a:r>
              <a:rPr lang="ru-RU" sz="12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недосбору</a:t>
            </a:r>
            <a:r>
              <a:rPr lang="ru-RU" sz="1200" b="1" dirty="0">
                <a:solidFill>
                  <a:schemeClr val="tx1"/>
                </a:solidFill>
                <a:latin typeface="Trebuchet MS" panose="020B0603020202020204" pitchFamily="34" charset="0"/>
              </a:rPr>
              <a:t> необходимой валовой выручки у ряда сбытовых и сетевых организаций или, наоборот, к  необоснованному получению денежных средств некоторыми организациями в силу занижения установленной мощности (завышения ЧЧИМ) по тем уровням напряжения, по которым величина полезного отпуска электроэнергии </a:t>
            </a:r>
            <a:r>
              <a:rPr lang="ru-RU" sz="1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максимальна</a:t>
            </a:r>
            <a:endParaRPr lang="ru-RU" sz="12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80" y="946778"/>
            <a:ext cx="1750435" cy="1009867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8614955" y="215779"/>
            <a:ext cx="3172971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выявлено 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0" algn="ctr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91647" y="1875281"/>
            <a:ext cx="5394963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субъектах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РФ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0" algn="ctr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9570969" y="806583"/>
            <a:ext cx="1290258" cy="1290258"/>
          </a:xfrm>
          <a:prstGeom prst="donut">
            <a:avLst>
              <a:gd name="adj" fmla="val 4103"/>
            </a:avLst>
          </a:prstGeom>
          <a:solidFill>
            <a:srgbClr val="C0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514576" y="997018"/>
            <a:ext cx="1243587" cy="79515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ru-RU" sz="6000" b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14</a:t>
            </a:r>
            <a:endParaRPr lang="ru-RU" sz="4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0" algn="ctr"/>
            <a:endParaRPr lang="ru-RU" sz="4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6340" y="2272860"/>
            <a:ext cx="6425991" cy="3321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1.   Рязанская область</a:t>
            </a: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2.   Республика Карелия</a:t>
            </a: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3.   Республика Коми</a:t>
            </a: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4.   Ленинградская область               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5.   Волгоградская область                   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6.   Ростовская область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7.   Республика Ингушетия                         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8.   Республика </a:t>
            </a:r>
            <a:r>
              <a:rPr lang="ru-RU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Северная </a:t>
            </a:r>
            <a:r>
              <a:rPr lang="ru-RU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Осетия-Алания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9.   Республика Алтай                            </a:t>
            </a: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10. Республика Тыва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11. Республика Хакасия                     </a:t>
            </a: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12. Алтайский край                                     </a:t>
            </a: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13. Забайкальский край                           </a:t>
            </a:r>
          </a:p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14. Томская область</a:t>
            </a: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32735" y="1637949"/>
            <a:ext cx="1922479" cy="463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24,2 часа</a:t>
            </a: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30    часов</a:t>
            </a: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24,1 часа</a:t>
            </a: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29    часов</a:t>
            </a: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29    часов            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27    часов             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24,5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часов</a:t>
            </a: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24,4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часа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</a:t>
            </a: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26    часов                                                 </a:t>
            </a: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30    часов                                             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25    часов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24,3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часа</a:t>
            </a: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29    часов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24,4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часа</a:t>
            </a:r>
          </a:p>
          <a:p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784325" y="2306875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784325" y="2583563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784325" y="2878006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784325" y="3145815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784325" y="3404747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784325" y="3672557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784325" y="3967000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784325" y="4520375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2784325" y="4770429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784325" y="5038239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2784325" y="5332682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784325" y="5602031"/>
            <a:ext cx="3003916" cy="0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31" y="4061267"/>
            <a:ext cx="379723" cy="398796"/>
          </a:xfrm>
          <a:prstGeom prst="rect">
            <a:avLst/>
          </a:prstGeom>
        </p:spPr>
      </p:pic>
      <p:cxnSp>
        <p:nvCxnSpPr>
          <p:cNvPr id="52" name="Прямая соединительная линия 51"/>
          <p:cNvCxnSpPr/>
          <p:nvPr/>
        </p:nvCxnSpPr>
        <p:spPr>
          <a:xfrm flipH="1">
            <a:off x="7679184" y="3994490"/>
            <a:ext cx="318483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7892232" y="3859171"/>
            <a:ext cx="25863" cy="1268933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rgbClr val="FFCC66"/>
              </a:gs>
              <a:gs pos="33000">
                <a:srgbClr val="FFCC66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33000">
                <a:srgbClr val="FFCC00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97334" y="-18614"/>
            <a:ext cx="373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kumimoji="0" lang="ru-RU" sz="20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9900"/>
              </a:gs>
              <a:gs pos="66000">
                <a:srgbClr val="FFCC00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5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5100" y="8602"/>
            <a:ext cx="855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Необходимая валовая </a:t>
            </a:r>
            <a:r>
              <a:rPr lang="ru-RU" sz="1600" b="1" smtClean="0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выручка (НВВ) </a:t>
            </a:r>
            <a:r>
              <a:rPr lang="ru-RU" sz="16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территориальных </a:t>
            </a:r>
          </a:p>
          <a:p>
            <a:pPr lvl="0" algn="ctr">
              <a:defRPr/>
            </a:pPr>
            <a:r>
              <a:rPr lang="ru-RU" sz="16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сетевых </a:t>
            </a:r>
            <a:r>
              <a:rPr lang="ru-RU" sz="1600" b="1" smtClean="0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организаций (ТСО) </a:t>
            </a:r>
            <a:r>
              <a:rPr lang="ru-RU" sz="16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и количество </a:t>
            </a:r>
            <a:r>
              <a:rPr lang="ru-RU" sz="1600" b="1" smtClean="0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ТСО в </a:t>
            </a:r>
            <a:r>
              <a:rPr lang="ru-RU" sz="16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2015-2019 гг. по </a:t>
            </a:r>
            <a:r>
              <a:rPr lang="ru-RU" sz="1600" b="1" smtClean="0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Федеральным округам Российской Федерации</a:t>
            </a:r>
            <a:endParaRPr lang="ru-RU" sz="1600" b="1">
              <a:ln w="12700">
                <a:noFill/>
              </a:ln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89687" cy="85289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84" cy="100317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73775" y="4834213"/>
            <a:ext cx="876281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05057" y="752241"/>
            <a:ext cx="3132000" cy="813109"/>
          </a:xfrm>
          <a:prstGeom prst="roundRect">
            <a:avLst>
              <a:gd name="adj" fmla="val 2446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3219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321900"/>
                </a:solidFill>
                <a:latin typeface="Trebuchet MS" panose="020B0603020202020204" pitchFamily="34" charset="0"/>
              </a:rPr>
              <a:t>ИПЦ за 4 </a:t>
            </a:r>
            <a:r>
              <a:rPr lang="ru-RU" sz="1400" dirty="0">
                <a:solidFill>
                  <a:srgbClr val="321900"/>
                </a:solidFill>
                <a:latin typeface="Trebuchet MS" panose="020B0603020202020204" pitchFamily="34" charset="0"/>
              </a:rPr>
              <a:t>года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117,9%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(2016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</a:rPr>
              <a:t>г.-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105,4%;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</a:rPr>
              <a:t>2017 г.-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102,5%, 2018 г. – 104,3%, 2019 г. – 104,6%)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52207" y="2452574"/>
            <a:ext cx="3132000" cy="1691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Темпы роста тарифов по России для электросетевых организаций определены Прогнозом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социально-экономического развития Российской Федерации на 2019 год на уровне </a:t>
            </a:r>
            <a:r>
              <a:rPr lang="ru-RU" sz="1400" b="1" dirty="0" smtClean="0">
                <a:solidFill>
                  <a:srgbClr val="BC2608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52207" y="4135856"/>
            <a:ext cx="3132000" cy="1575331"/>
          </a:xfrm>
          <a:prstGeom prst="roundRect">
            <a:avLst/>
          </a:prstGeom>
          <a:noFill/>
          <a:ln w="69850" cmpd="thickThin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Сокращение количества ТСО не является определяющим фактором, влияющим на снижение необходимой валовой выручки на услуги по передаче электрической энергии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28632" y="1571421"/>
            <a:ext cx="3132000" cy="968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21900"/>
                </a:solidFill>
                <a:latin typeface="Trebuchet MS" panose="020B0603020202020204" pitchFamily="34" charset="0"/>
              </a:rPr>
              <a:t>При </a:t>
            </a:r>
            <a:r>
              <a:rPr lang="ru-RU" sz="1400" dirty="0">
                <a:solidFill>
                  <a:srgbClr val="321900"/>
                </a:solidFill>
                <a:latin typeface="Trebuchet MS" panose="020B0603020202020204" pitchFamily="34" charset="0"/>
              </a:rPr>
              <a:t>этом рост НВВ ТСО </a:t>
            </a:r>
            <a:r>
              <a:rPr lang="ru-RU" sz="1400" dirty="0" smtClean="0">
                <a:solidFill>
                  <a:srgbClr val="321900"/>
                </a:solidFill>
                <a:latin typeface="Trebuchet MS" panose="020B0603020202020204" pitchFamily="34" charset="0"/>
              </a:rPr>
              <a:t>РФ 2019г</a:t>
            </a:r>
            <a:r>
              <a:rPr lang="ru-RU" sz="1400" dirty="0">
                <a:solidFill>
                  <a:srgbClr val="321900"/>
                </a:solidFill>
                <a:latin typeface="Trebuchet MS" panose="020B0603020202020204" pitchFamily="34" charset="0"/>
              </a:rPr>
              <a:t>. к </a:t>
            </a:r>
            <a:r>
              <a:rPr lang="ru-RU" sz="1400" dirty="0" smtClean="0">
                <a:solidFill>
                  <a:srgbClr val="321900"/>
                </a:solidFill>
                <a:latin typeface="Trebuchet MS" panose="020B0603020202020204" pitchFamily="34" charset="0"/>
              </a:rPr>
              <a:t>2015 </a:t>
            </a:r>
            <a:r>
              <a:rPr lang="ru-RU" sz="1400" dirty="0">
                <a:solidFill>
                  <a:srgbClr val="321900"/>
                </a:solidFill>
                <a:latin typeface="Trebuchet MS" panose="020B0603020202020204" pitchFamily="34" charset="0"/>
              </a:rPr>
              <a:t>г</a:t>
            </a:r>
            <a:r>
              <a:rPr lang="ru-RU" sz="1400">
                <a:solidFill>
                  <a:srgbClr val="321900"/>
                </a:solidFill>
                <a:latin typeface="Trebuchet MS" panose="020B0603020202020204" pitchFamily="34" charset="0"/>
              </a:rPr>
              <a:t>. </a:t>
            </a:r>
            <a:r>
              <a:rPr lang="ru-RU" sz="1400" b="1" smtClean="0">
                <a:solidFill>
                  <a:srgbClr val="BC2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27,</a:t>
            </a:r>
            <a:r>
              <a:rPr lang="en-US" sz="1400" b="1" smtClean="0">
                <a:solidFill>
                  <a:srgbClr val="BC2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</a:t>
            </a:r>
            <a:r>
              <a:rPr lang="ru-RU" sz="1400" b="1" smtClean="0">
                <a:solidFill>
                  <a:srgbClr val="BC2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400" b="1" dirty="0" smtClean="0">
                <a:solidFill>
                  <a:srgbClr val="BC2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%, </a:t>
            </a:r>
            <a:r>
              <a:rPr lang="ru-RU" sz="1400" dirty="0">
                <a:solidFill>
                  <a:srgbClr val="321900"/>
                </a:solidFill>
                <a:latin typeface="Trebuchet MS" panose="020B0603020202020204" pitchFamily="34" charset="0"/>
              </a:rPr>
              <a:t>что выше уровня </a:t>
            </a:r>
            <a:r>
              <a:rPr lang="ru-RU" sz="1400" dirty="0" smtClean="0">
                <a:solidFill>
                  <a:srgbClr val="321900"/>
                </a:solidFill>
                <a:latin typeface="Trebuchet MS" panose="020B0603020202020204" pitchFamily="34" charset="0"/>
              </a:rPr>
              <a:t>инфляции </a:t>
            </a:r>
            <a:r>
              <a:rPr lang="ru-RU" sz="1400" smtClean="0">
                <a:solidFill>
                  <a:srgbClr val="321900"/>
                </a:solidFill>
                <a:latin typeface="Trebuchet MS" panose="020B0603020202020204" pitchFamily="34" charset="0"/>
              </a:rPr>
              <a:t>на </a:t>
            </a:r>
            <a:r>
              <a:rPr lang="ru-RU" sz="14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9,</a:t>
            </a:r>
            <a:r>
              <a:rPr lang="en-US" sz="14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</a:t>
            </a:r>
            <a:r>
              <a:rPr lang="ru-RU" sz="14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%</a:t>
            </a:r>
            <a:endParaRPr lang="ru-RU" sz="1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8710337" y="4059995"/>
            <a:ext cx="318483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8857701" y="701964"/>
            <a:ext cx="100773" cy="4944234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8710337" y="2539783"/>
            <a:ext cx="318483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8710337" y="1576477"/>
            <a:ext cx="318483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Скругленный прямоугольник 96"/>
          <p:cNvSpPr/>
          <p:nvPr/>
        </p:nvSpPr>
        <p:spPr>
          <a:xfrm>
            <a:off x="3414518" y="997387"/>
            <a:ext cx="2682863" cy="285281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Рост НВВ  2019 г. к НВВ 2015 г.</a:t>
            </a:r>
            <a:endParaRPr lang="ru-RU" sz="1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rot="120000" flipV="1">
            <a:off x="3539507" y="1065438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 rot="20385169">
            <a:off x="5661488" y="2186351"/>
            <a:ext cx="633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rebuchet MS" pitchFamily="34" charset="0"/>
              </a:rPr>
              <a:t>46,0%</a:t>
            </a:r>
            <a:endParaRPr lang="ru-RU" sz="1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rot="120000" flipV="1">
            <a:off x="921448" y="1240763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 rot="20374420">
            <a:off x="3720152" y="1985299"/>
            <a:ext cx="7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rebuchet MS" pitchFamily="34" charset="0"/>
              </a:rPr>
              <a:t>43,4%</a:t>
            </a:r>
            <a:endParaRPr lang="ru-RU" sz="1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rot="20646912">
            <a:off x="1748787" y="1589764"/>
            <a:ext cx="633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rebuchet MS" pitchFamily="34" charset="0"/>
              </a:rPr>
              <a:t>34,3%</a:t>
            </a:r>
            <a:endParaRPr lang="ru-RU" sz="1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120000" flipV="1">
            <a:off x="1849748" y="1978816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20000" flipV="1">
            <a:off x="7715630" y="2953447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20000" flipV="1">
            <a:off x="2886576" y="2232433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120000" flipV="1">
            <a:off x="3935895" y="2335033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20000" flipV="1">
            <a:off x="5879975" y="2515153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 rot="20350162">
            <a:off x="7487649" y="2576654"/>
            <a:ext cx="633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rebuchet MS" pitchFamily="34" charset="0"/>
              </a:rPr>
              <a:t>14,7%</a:t>
            </a:r>
            <a:endParaRPr lang="ru-RU" sz="1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20640000">
            <a:off x="815718" y="953489"/>
            <a:ext cx="638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rebuchet MS" pitchFamily="34" charset="0"/>
              </a:rPr>
              <a:t>20,3%</a:t>
            </a:r>
            <a:endParaRPr lang="ru-RU" sz="1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111" name="Диаграмма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973188"/>
              </p:ext>
            </p:extLst>
          </p:nvPr>
        </p:nvGraphicFramePr>
        <p:xfrm>
          <a:off x="51927" y="809766"/>
          <a:ext cx="8658409" cy="332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2" name="Диаграмма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798888"/>
              </p:ext>
            </p:extLst>
          </p:nvPr>
        </p:nvGraphicFramePr>
        <p:xfrm>
          <a:off x="51927" y="3617874"/>
          <a:ext cx="8696072" cy="290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3" name="Прямая со стрелкой 112"/>
          <p:cNvCxnSpPr/>
          <p:nvPr/>
        </p:nvCxnSpPr>
        <p:spPr>
          <a:xfrm rot="120000" flipV="1">
            <a:off x="6879648" y="2802915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rot="120000" flipV="1">
            <a:off x="4842349" y="2484539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20374420">
            <a:off x="4687207" y="2149462"/>
            <a:ext cx="7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rebuchet MS" pitchFamily="34" charset="0"/>
              </a:rPr>
              <a:t>17,1%</a:t>
            </a:r>
            <a:endParaRPr lang="ru-RU" sz="1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 rot="20374420">
            <a:off x="6681615" y="2473914"/>
            <a:ext cx="7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rebuchet MS" pitchFamily="34" charset="0"/>
              </a:rPr>
              <a:t>24,4%</a:t>
            </a:r>
            <a:endParaRPr lang="ru-RU" sz="1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 rot="20374420">
            <a:off x="2704823" y="1941212"/>
            <a:ext cx="7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rebuchet MS" pitchFamily="34" charset="0"/>
              </a:rPr>
              <a:t>19,7%</a:t>
            </a:r>
            <a:endParaRPr lang="ru-RU" sz="1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rgbClr val="FFCC66"/>
              </a:gs>
              <a:gs pos="33000">
                <a:srgbClr val="FFCC66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33000">
                <a:srgbClr val="FFCC00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97334" y="-18614"/>
            <a:ext cx="373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kumimoji="0" lang="ru-RU" sz="20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9900"/>
              </a:gs>
              <a:gs pos="66000">
                <a:srgbClr val="FFCC00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6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1977" y="14686"/>
            <a:ext cx="795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ВЫРУЧКА ГАРАНТИРУЮЩИХ ПОСТАВЩИКОВ (ГП)</a:t>
            </a:r>
          </a:p>
          <a:p>
            <a:pPr lvl="0"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ЦЕНТРАЛЬНОГО ФЕДЕРАЛЬНОГО ОКРУГА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89687" cy="85289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84" cy="1003177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rot="120000" flipV="1">
            <a:off x="6748601" y="5260740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640000">
            <a:off x="1046554" y="1997979"/>
            <a:ext cx="739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437,8%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06798"/>
              </p:ext>
            </p:extLst>
          </p:nvPr>
        </p:nvGraphicFramePr>
        <p:xfrm>
          <a:off x="3744983" y="3974162"/>
          <a:ext cx="4572000" cy="259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37469" y="894750"/>
          <a:ext cx="6566791" cy="309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/>
          </p:nvPr>
        </p:nvGraphicFramePr>
        <p:xfrm>
          <a:off x="6454638" y="971433"/>
          <a:ext cx="5632856" cy="295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38653" y="1096836"/>
            <a:ext cx="25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НВВ* ГП до 1 млрд. руб.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08631" y="1123996"/>
            <a:ext cx="297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НВВ* ГП более 1 млрд. руб.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765235" y="4115529"/>
            <a:ext cx="255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НВВ* ГП до 60 млн. руб.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74633" y="4113524"/>
            <a:ext cx="3132000" cy="1944442"/>
          </a:xfrm>
          <a:prstGeom prst="roundRect">
            <a:avLst/>
          </a:prstGeom>
          <a:noFill/>
          <a:ln w="69850" cmpd="thickThin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</a:rPr>
              <a:t>Несмотря на сглаживание </a:t>
            </a:r>
            <a:r>
              <a:rPr lang="ru-RU" sz="1300" i="1" dirty="0">
                <a:solidFill>
                  <a:schemeClr val="tx1"/>
                </a:solidFill>
              </a:rPr>
              <a:t>роста необходимой валовой выручки гарантирующих поставщиков в течение нескольких </a:t>
            </a:r>
            <a:r>
              <a:rPr lang="ru-RU" sz="1300" i="1" dirty="0" smtClean="0">
                <a:solidFill>
                  <a:schemeClr val="tx1"/>
                </a:solidFill>
              </a:rPr>
              <a:t>лет расходы </a:t>
            </a:r>
            <a:r>
              <a:rPr lang="ru-RU" sz="1300" i="1" dirty="0">
                <a:solidFill>
                  <a:schemeClr val="tx1"/>
                </a:solidFill>
              </a:rPr>
              <a:t>энергосбытовых компаний стремятся к увеличению, а не к оптимизации и снижению тарифной нагрузки на потребителей электрической энергии.</a:t>
            </a:r>
            <a:endParaRPr lang="ru-RU" sz="1300" b="1" i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1354" y="4085499"/>
            <a:ext cx="3132000" cy="1944442"/>
          </a:xfrm>
          <a:prstGeom prst="roundRect">
            <a:avLst/>
          </a:prstGeom>
          <a:noFill/>
          <a:ln w="69850" cmpd="thickThin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>
                <a:solidFill>
                  <a:schemeClr val="tx1"/>
                </a:solidFill>
              </a:rPr>
              <a:t>РАСЧЕТ СБЫТОВЫХ НАДБАВОК </a:t>
            </a:r>
          </a:p>
          <a:p>
            <a:pPr algn="ctr"/>
            <a:r>
              <a:rPr lang="ru-RU" sz="1300" i="1" dirty="0">
                <a:solidFill>
                  <a:schemeClr val="tx1"/>
                </a:solidFill>
              </a:rPr>
              <a:t>с 2018 года в соответствии с </a:t>
            </a:r>
          </a:p>
          <a:p>
            <a:pPr algn="ctr"/>
            <a:r>
              <a:rPr lang="ru-RU" sz="1300" i="1" dirty="0">
                <a:solidFill>
                  <a:schemeClr val="tx1"/>
                </a:solidFill>
              </a:rPr>
              <a:t>приказом ФАС России </a:t>
            </a:r>
          </a:p>
          <a:p>
            <a:pPr algn="ctr"/>
            <a:r>
              <a:rPr lang="ru-RU" sz="1300" i="1" dirty="0">
                <a:solidFill>
                  <a:schemeClr val="tx1"/>
                </a:solidFill>
              </a:rPr>
              <a:t>от 21 ноября  2017 г. № 1554/17</a:t>
            </a:r>
            <a:br>
              <a:rPr lang="ru-RU" sz="1300" i="1" dirty="0">
                <a:solidFill>
                  <a:schemeClr val="tx1"/>
                </a:solidFill>
              </a:rPr>
            </a:br>
            <a:r>
              <a:rPr lang="ru-RU" sz="1300" i="1" dirty="0">
                <a:solidFill>
                  <a:schemeClr val="tx1"/>
                </a:solidFill>
              </a:rPr>
              <a:t>«Об утверждении методических указаний по расчету сбытовых надбавок гарантирующих поставщиков с использованием метода сравнения аналогов»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rot="120000" flipV="1">
            <a:off x="2700928" y="6638129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20000" flipV="1">
            <a:off x="1808057" y="2351886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20000" flipV="1">
            <a:off x="1115303" y="2301353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20000" flipV="1">
            <a:off x="2635562" y="2397399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20000" flipV="1">
            <a:off x="3509091" y="2275062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20000" flipV="1">
            <a:off x="4906757" y="5344366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414364">
            <a:off x="4724517" y="5108272"/>
            <a:ext cx="789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282,0%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0640000">
            <a:off x="6586893" y="4980662"/>
            <a:ext cx="71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395,2%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26536" y="6558830"/>
            <a:ext cx="562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Прирост эталонной выручки к НВВ, утвержденной на 2017 год</a:t>
            </a:r>
            <a:endParaRPr lang="ru-RU" sz="1400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rot="120000" flipV="1">
            <a:off x="7612520" y="2301354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20000" flipV="1">
            <a:off x="5742359" y="1534655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20000" flipV="1">
            <a:off x="4906758" y="1862422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20000" flipV="1">
            <a:off x="4118976" y="1944503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20000" flipV="1">
            <a:off x="11105721" y="1575895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20000" flipV="1">
            <a:off x="9990443" y="1843749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20000" flipV="1">
            <a:off x="8889511" y="2026587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20640000">
            <a:off x="1736982" y="2042482"/>
            <a:ext cx="812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241,4%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640000">
            <a:off x="5581460" y="1223055"/>
            <a:ext cx="753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213,5%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0640000">
            <a:off x="7509503" y="2083591"/>
            <a:ext cx="63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71,4%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20640000">
            <a:off x="8703109" y="1777028"/>
            <a:ext cx="804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151,3%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20640000">
            <a:off x="11002705" y="1355218"/>
            <a:ext cx="63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93,6%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20640000">
            <a:off x="9777563" y="1583700"/>
            <a:ext cx="857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198,2%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20640000">
            <a:off x="2441447" y="2161282"/>
            <a:ext cx="78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158,2%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20640000">
            <a:off x="3284164" y="2024885"/>
            <a:ext cx="704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178,6%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20640000">
            <a:off x="3965185" y="1689702"/>
            <a:ext cx="63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87,9%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20640000">
            <a:off x="4708885" y="1621841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108,3%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5911" y="6580371"/>
            <a:ext cx="260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НВВ – необходимая валовая выручка</a:t>
            </a:r>
          </a:p>
          <a:p>
            <a:endParaRPr lang="ru-RU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8721851" y="4003544"/>
            <a:ext cx="23194" cy="2026397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8557196" y="4120657"/>
            <a:ext cx="318483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3244331" y="4003544"/>
            <a:ext cx="23194" cy="2026397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31664" y="4120657"/>
            <a:ext cx="318483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rgbClr val="FFCC66"/>
              </a:gs>
              <a:gs pos="33000">
                <a:srgbClr val="FFCC66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33000">
                <a:srgbClr val="FFCC00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97334" y="-18614"/>
            <a:ext cx="373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kumimoji="0" lang="ru-RU" sz="20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9900"/>
              </a:gs>
              <a:gs pos="66000">
                <a:srgbClr val="FFCC00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7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3368" y="9848"/>
            <a:ext cx="795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ВЫРУЧКА ГАРАНТИРУЮЩИХ ПОСТАВЩИКОВ (ГП)</a:t>
            </a:r>
          </a:p>
          <a:p>
            <a:pPr lvl="0"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СЕВЕРО-ЗАПАДНОГО ФЕДЕРАЛЬНОГО ОКРУГА 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89687" cy="85289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84" cy="1003177"/>
          </a:xfrm>
          <a:prstGeom prst="rect">
            <a:avLst/>
          </a:prstGeom>
        </p:spPr>
      </p:pic>
      <p:cxnSp>
        <p:nvCxnSpPr>
          <p:cNvPr id="32" name="Прямая со стрелкой 31"/>
          <p:cNvCxnSpPr/>
          <p:nvPr/>
        </p:nvCxnSpPr>
        <p:spPr>
          <a:xfrm rot="120000" flipV="1">
            <a:off x="2700928" y="6638129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26536" y="6558830"/>
            <a:ext cx="562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Прирост эталонной выручки к НВВ, утвержденной на 2017 год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175911" y="6580371"/>
            <a:ext cx="260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НВВ – необходимая валовая выручка</a:t>
            </a:r>
          </a:p>
          <a:p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 rot="20640000">
            <a:off x="763054" y="2287826"/>
            <a:ext cx="739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75,0%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88827" y="822569"/>
            <a:ext cx="432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НВВ* ГП от 300 млн руб. до 1,2 млрд. руб.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4978385" y="367728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НВВ* ГП </a:t>
            </a:r>
            <a:r>
              <a:rPr lang="ru-RU" sz="1600" dirty="0"/>
              <a:t>г</a:t>
            </a:r>
            <a:r>
              <a:rPr lang="ru-RU" sz="1600" dirty="0" smtClean="0"/>
              <a:t>. Санкт-Петербурга </a:t>
            </a:r>
            <a:r>
              <a:rPr lang="ru-RU" dirty="0" smtClean="0"/>
              <a:t>более 5 млрд. руб.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1351260" y="876218"/>
            <a:ext cx="255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НВВ* ГП до 80 млн. руб.</a:t>
            </a:r>
            <a:endParaRPr lang="ru-RU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 rot="120000" flipV="1">
            <a:off x="2005728" y="1810276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120000" flipV="1">
            <a:off x="8750471" y="2255379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120000" flipV="1">
            <a:off x="7185592" y="2828059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7929055" y="1897838"/>
            <a:ext cx="551587" cy="8249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20000" flipV="1">
            <a:off x="9621493" y="1905332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20640000">
            <a:off x="1887093" y="1530782"/>
            <a:ext cx="568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62,1%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455349">
            <a:off x="7852523" y="1638948"/>
            <a:ext cx="704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-13,2%</a:t>
            </a:r>
            <a:endParaRPr lang="ru-RU" sz="10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20640000">
            <a:off x="9438137" y="1645451"/>
            <a:ext cx="63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121,6%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 rot="20640000">
            <a:off x="11026217" y="1155261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80,5%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85" name="Диаграмма 84"/>
          <p:cNvGraphicFramePr>
            <a:graphicFrameLocks/>
          </p:cNvGraphicFramePr>
          <p:nvPr>
            <p:extLst/>
          </p:nvPr>
        </p:nvGraphicFramePr>
        <p:xfrm>
          <a:off x="41212" y="894749"/>
          <a:ext cx="5471565" cy="285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6" name="Диаграмма 85"/>
          <p:cNvGraphicFramePr>
            <a:graphicFrameLocks/>
          </p:cNvGraphicFramePr>
          <p:nvPr>
            <p:extLst/>
          </p:nvPr>
        </p:nvGraphicFramePr>
        <p:xfrm>
          <a:off x="6350908" y="952416"/>
          <a:ext cx="5832405" cy="290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8" name="Диаграмма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870811"/>
              </p:ext>
            </p:extLst>
          </p:nvPr>
        </p:nvGraphicFramePr>
        <p:xfrm>
          <a:off x="3964119" y="3888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89" name="Прямая со стрелкой 88"/>
          <p:cNvCxnSpPr/>
          <p:nvPr/>
        </p:nvCxnSpPr>
        <p:spPr>
          <a:xfrm rot="120000" flipV="1">
            <a:off x="916740" y="2556595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120000" flipV="1">
            <a:off x="3278431" y="1816525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120000" flipV="1">
            <a:off x="11168501" y="1447724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120000" flipV="1">
            <a:off x="10390906" y="1693972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20640000">
            <a:off x="3208186" y="1580810"/>
            <a:ext cx="548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88,2%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 rot="20640000">
            <a:off x="7066243" y="2568755"/>
            <a:ext cx="670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256,9%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 rot="20640000">
            <a:off x="8602533" y="1999327"/>
            <a:ext cx="647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452,3%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 rot="20640000">
            <a:off x="10335354" y="1431092"/>
            <a:ext cx="649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23,7%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 rot="120000" flipV="1">
            <a:off x="4441216" y="1283558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20640000">
            <a:off x="4355368" y="1139713"/>
            <a:ext cx="515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6,7%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99" name="Прямая со стрелкой 98"/>
          <p:cNvCxnSpPr/>
          <p:nvPr/>
        </p:nvCxnSpPr>
        <p:spPr>
          <a:xfrm flipV="1">
            <a:off x="5939744" y="4433076"/>
            <a:ext cx="822328" cy="1115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21286619">
            <a:off x="5998583" y="4208821"/>
            <a:ext cx="753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39,4%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8774633" y="4113524"/>
            <a:ext cx="3132000" cy="1944442"/>
          </a:xfrm>
          <a:prstGeom prst="roundRect">
            <a:avLst/>
          </a:prstGeom>
          <a:noFill/>
          <a:ln w="69850" cmpd="thickThin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</a:rPr>
              <a:t>Несмотря на сглаживание </a:t>
            </a:r>
            <a:r>
              <a:rPr lang="ru-RU" sz="1300" i="1" dirty="0">
                <a:solidFill>
                  <a:schemeClr val="tx1"/>
                </a:solidFill>
              </a:rPr>
              <a:t>роста необходимой валовой выручки гарантирующих поставщиков в течение нескольких </a:t>
            </a:r>
            <a:r>
              <a:rPr lang="ru-RU" sz="1300" i="1" dirty="0" smtClean="0">
                <a:solidFill>
                  <a:schemeClr val="tx1"/>
                </a:solidFill>
              </a:rPr>
              <a:t>лет расходы </a:t>
            </a:r>
            <a:r>
              <a:rPr lang="ru-RU" sz="1300" i="1" dirty="0">
                <a:solidFill>
                  <a:schemeClr val="tx1"/>
                </a:solidFill>
              </a:rPr>
              <a:t>энергосбытовых компаний стремятся к увеличению, а не к оптимизации и снижению тарифной нагрузки на потребителей электрической энергии.</a:t>
            </a:r>
            <a:endParaRPr lang="ru-RU" sz="1300" b="1" i="1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81354" y="4085499"/>
            <a:ext cx="3132000" cy="1944442"/>
          </a:xfrm>
          <a:prstGeom prst="roundRect">
            <a:avLst/>
          </a:prstGeom>
          <a:noFill/>
          <a:ln w="69850" cmpd="thickThin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>
                <a:solidFill>
                  <a:schemeClr val="tx1"/>
                </a:solidFill>
              </a:rPr>
              <a:t>РАСЧЕТ СБЫТОВЫХ НАДБАВОК </a:t>
            </a:r>
          </a:p>
          <a:p>
            <a:pPr algn="ctr"/>
            <a:r>
              <a:rPr lang="ru-RU" sz="1300" i="1" dirty="0">
                <a:solidFill>
                  <a:schemeClr val="tx1"/>
                </a:solidFill>
              </a:rPr>
              <a:t>с 2018 года в соответствии с </a:t>
            </a:r>
          </a:p>
          <a:p>
            <a:pPr algn="ctr"/>
            <a:r>
              <a:rPr lang="ru-RU" sz="1300" i="1" dirty="0">
                <a:solidFill>
                  <a:schemeClr val="tx1"/>
                </a:solidFill>
              </a:rPr>
              <a:t>приказом ФАС России </a:t>
            </a:r>
          </a:p>
          <a:p>
            <a:pPr algn="ctr"/>
            <a:r>
              <a:rPr lang="ru-RU" sz="1300" i="1" dirty="0">
                <a:solidFill>
                  <a:schemeClr val="tx1"/>
                </a:solidFill>
              </a:rPr>
              <a:t>от 21 ноября  2017 г. № 1554/17</a:t>
            </a:r>
            <a:br>
              <a:rPr lang="ru-RU" sz="1300" i="1" dirty="0">
                <a:solidFill>
                  <a:schemeClr val="tx1"/>
                </a:solidFill>
              </a:rPr>
            </a:br>
            <a:r>
              <a:rPr lang="ru-RU" sz="1300" i="1" dirty="0">
                <a:solidFill>
                  <a:schemeClr val="tx1"/>
                </a:solidFill>
              </a:rPr>
              <a:t>«Об утверждении методических указаний по расчету сбытовых надбавок гарантирующих поставщиков с использованием метода сравнения аналогов»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 flipV="1">
            <a:off x="8721851" y="4003544"/>
            <a:ext cx="23194" cy="2026397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8557196" y="4120657"/>
            <a:ext cx="318483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3244331" y="4003544"/>
            <a:ext cx="23194" cy="2026397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431664" y="4120657"/>
            <a:ext cx="318483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 flipH="1">
            <a:off x="0" y="6545256"/>
            <a:ext cx="12191998" cy="327656"/>
          </a:xfrm>
          <a:prstGeom prst="rect">
            <a:avLst/>
          </a:prstGeom>
          <a:gradFill>
            <a:gsLst>
              <a:gs pos="0">
                <a:srgbClr val="FFCC66"/>
              </a:gs>
              <a:gs pos="33000">
                <a:srgbClr val="FFCC66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 flipH="1">
            <a:off x="8080743" y="6218942"/>
            <a:ext cx="4111255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CC66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591647" y="1"/>
            <a:ext cx="4600352" cy="373823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33000">
                <a:srgbClr val="FFCC00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97334" y="-18614"/>
            <a:ext cx="373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imes New Roman" pitchFamily="18" charset="0"/>
              </a:rPr>
              <a:t>ЭЛЕКТРОЭНЕРГЕТИКА</a:t>
            </a:r>
            <a:endParaRPr kumimoji="0" lang="ru-RU" sz="20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-2" y="0"/>
            <a:ext cx="8644272" cy="852892"/>
          </a:xfrm>
          <a:custGeom>
            <a:avLst/>
            <a:gdLst>
              <a:gd name="connsiteX0" fmla="*/ 0 w 7925910"/>
              <a:gd name="connsiteY0" fmla="*/ 0 h 1095153"/>
              <a:gd name="connsiteX1" fmla="*/ 5477763 w 7925910"/>
              <a:gd name="connsiteY1" fmla="*/ 0 h 1095153"/>
              <a:gd name="connsiteX2" fmla="*/ 7304567 w 7925910"/>
              <a:gd name="connsiteY2" fmla="*/ 0 h 1095153"/>
              <a:gd name="connsiteX3" fmla="*/ 7925910 w 7925910"/>
              <a:gd name="connsiteY3" fmla="*/ 0 h 1095153"/>
              <a:gd name="connsiteX4" fmla="*/ 7652122 w 7925910"/>
              <a:gd name="connsiteY4" fmla="*/ 1095153 h 1095153"/>
              <a:gd name="connsiteX5" fmla="*/ 7304567 w 7925910"/>
              <a:gd name="connsiteY5" fmla="*/ 1095153 h 1095153"/>
              <a:gd name="connsiteX6" fmla="*/ 5203975 w 7925910"/>
              <a:gd name="connsiteY6" fmla="*/ 1095153 h 1095153"/>
              <a:gd name="connsiteX7" fmla="*/ 0 w 7925910"/>
              <a:gd name="connsiteY7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5910" h="1095153">
                <a:moveTo>
                  <a:pt x="0" y="0"/>
                </a:moveTo>
                <a:lnTo>
                  <a:pt x="5477763" y="0"/>
                </a:lnTo>
                <a:lnTo>
                  <a:pt x="7304567" y="0"/>
                </a:lnTo>
                <a:lnTo>
                  <a:pt x="7925910" y="0"/>
                </a:lnTo>
                <a:lnTo>
                  <a:pt x="7652122" y="1095153"/>
                </a:lnTo>
                <a:lnTo>
                  <a:pt x="7304567" y="1095153"/>
                </a:lnTo>
                <a:lnTo>
                  <a:pt x="5203975" y="1095153"/>
                </a:lnTo>
                <a:lnTo>
                  <a:pt x="0" y="1095153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9900"/>
              </a:gs>
              <a:gs pos="66000">
                <a:srgbClr val="FFCC00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0155111" y="6233854"/>
            <a:ext cx="1213841" cy="609231"/>
            <a:chOff x="14222636" y="159210"/>
            <a:chExt cx="2693453" cy="135185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636" y="159210"/>
              <a:ext cx="2632375" cy="13518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538824" y="996408"/>
              <a:ext cx="1377265" cy="512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ЦЕНТР МОНИТОРИНГА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И КОНТРОЛЯ</a:t>
              </a:r>
            </a:p>
            <a:p>
              <a:r>
                <a:rPr lang="ru-RU" sz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ЗА ЦЕНООБРАЗОВАНИЕМ</a:t>
              </a:r>
              <a:endParaRPr lang="ru-RU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27" y="6234406"/>
            <a:ext cx="1787086" cy="608126"/>
          </a:xfrm>
          <a:prstGeom prst="rect">
            <a:avLst/>
          </a:prstGeom>
        </p:spPr>
      </p:pic>
      <p:sp>
        <p:nvSpPr>
          <p:cNvPr id="44" name="Полилиния 43"/>
          <p:cNvSpPr/>
          <p:nvPr/>
        </p:nvSpPr>
        <p:spPr>
          <a:xfrm flipH="1">
            <a:off x="11365569" y="6218942"/>
            <a:ext cx="826430" cy="639058"/>
          </a:xfrm>
          <a:custGeom>
            <a:avLst/>
            <a:gdLst>
              <a:gd name="connsiteX0" fmla="*/ 0 w 7153102"/>
              <a:gd name="connsiteY0" fmla="*/ 0 h 639058"/>
              <a:gd name="connsiteX1" fmla="*/ 5816012 w 7153102"/>
              <a:gd name="connsiteY1" fmla="*/ 0 h 639058"/>
              <a:gd name="connsiteX2" fmla="*/ 5816012 w 7153102"/>
              <a:gd name="connsiteY2" fmla="*/ 1104 h 639058"/>
              <a:gd name="connsiteX3" fmla="*/ 6493885 w 7153102"/>
              <a:gd name="connsiteY3" fmla="*/ 1104 h 639058"/>
              <a:gd name="connsiteX4" fmla="*/ 7153102 w 7153102"/>
              <a:gd name="connsiteY4" fmla="*/ 639058 h 639058"/>
              <a:gd name="connsiteX5" fmla="*/ 5728337 w 7153102"/>
              <a:gd name="connsiteY5" fmla="*/ 639058 h 639058"/>
              <a:gd name="connsiteX6" fmla="*/ 5727195 w 7153102"/>
              <a:gd name="connsiteY6" fmla="*/ 637953 h 639058"/>
              <a:gd name="connsiteX7" fmla="*/ 0 w 7153102"/>
              <a:gd name="connsiteY7" fmla="*/ 637953 h 63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3102" h="639058">
                <a:moveTo>
                  <a:pt x="0" y="0"/>
                </a:moveTo>
                <a:lnTo>
                  <a:pt x="5816012" y="0"/>
                </a:lnTo>
                <a:lnTo>
                  <a:pt x="5816012" y="1104"/>
                </a:lnTo>
                <a:lnTo>
                  <a:pt x="6493885" y="1104"/>
                </a:lnTo>
                <a:lnTo>
                  <a:pt x="7153102" y="639058"/>
                </a:lnTo>
                <a:lnTo>
                  <a:pt x="5728337" y="639058"/>
                </a:lnTo>
                <a:lnTo>
                  <a:pt x="5727195" y="637953"/>
                </a:lnTo>
                <a:lnTo>
                  <a:pt x="0" y="637953"/>
                </a:lnTo>
                <a:close/>
              </a:path>
            </a:pathLst>
          </a:custGeom>
          <a:gradFill>
            <a:gsLst>
              <a:gs pos="0">
                <a:srgbClr val="FF9933"/>
              </a:gs>
              <a:gs pos="33000">
                <a:srgbClr val="FF9933"/>
              </a:gs>
              <a:gs pos="6600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346924" y="6153748"/>
            <a:ext cx="88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>
                <a:ln w="0">
                  <a:solidFill>
                    <a:srgbClr val="ED7D31">
                      <a:lumMod val="50000"/>
                      <a:alpha val="7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imes New Roman" pitchFamily="18" charset="0"/>
              </a:rPr>
              <a:t>8</a:t>
            </a:r>
            <a:endParaRPr kumimoji="0" lang="ru-RU" sz="4400" b="1" i="0" u="none" strike="noStrike" kern="1200" cap="none" spc="0" normalizeH="0" baseline="0" noProof="0" dirty="0" smtClean="0">
              <a:ln w="0">
                <a:solidFill>
                  <a:srgbClr val="ED7D31">
                    <a:lumMod val="50000"/>
                    <a:alpha val="7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3" y="0"/>
            <a:ext cx="689687" cy="85289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84" cy="1003177"/>
          </a:xfrm>
          <a:prstGeom prst="rect">
            <a:avLst/>
          </a:prstGeom>
        </p:spPr>
      </p:pic>
      <p:cxnSp>
        <p:nvCxnSpPr>
          <p:cNvPr id="32" name="Прямая со стрелкой 31"/>
          <p:cNvCxnSpPr/>
          <p:nvPr/>
        </p:nvCxnSpPr>
        <p:spPr>
          <a:xfrm rot="120000" flipV="1">
            <a:off x="477772" y="6336432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03380" y="6257133"/>
            <a:ext cx="562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Прирост эталонной выручки к НВВ, утвержденной на 2017 год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175911" y="6580371"/>
            <a:ext cx="260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НВВ – необходимая валовая выручка</a:t>
            </a:r>
          </a:p>
          <a:p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82178" y="-8607"/>
            <a:ext cx="795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ВЫРУЧКА ГАРАНТИРУЮЩИХ ПОСТАВЩИКОВ (ГП)</a:t>
            </a:r>
          </a:p>
          <a:p>
            <a:pPr lvl="0" algn="ctr">
              <a:defRPr/>
            </a:pPr>
            <a:r>
              <a:rPr lang="ru-RU" sz="2400" b="1">
                <a:ln w="12700">
                  <a:noFill/>
                </a:ln>
                <a:ea typeface="Tahoma" panose="020B0604030504040204" pitchFamily="34" charset="0"/>
                <a:cs typeface="Times New Roman" pitchFamily="18" charset="0"/>
              </a:rPr>
              <a:t>ПРИВОЛЖСКОГО ФЕДЕРАЛЬНОГО ОКРУГА </a:t>
            </a:r>
          </a:p>
        </p:txBody>
      </p:sp>
      <p:sp>
        <p:nvSpPr>
          <p:cNvPr id="118" name="TextBox 117"/>
          <p:cNvSpPr txBox="1"/>
          <p:nvPr/>
        </p:nvSpPr>
        <p:spPr>
          <a:xfrm rot="20640000">
            <a:off x="3792268" y="1553368"/>
            <a:ext cx="739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105,2%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119" name="Прямая со стрелкой 118"/>
          <p:cNvCxnSpPr/>
          <p:nvPr/>
        </p:nvCxnSpPr>
        <p:spPr>
          <a:xfrm rot="120000" flipV="1">
            <a:off x="1946452" y="1925691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rot="120000" flipV="1">
            <a:off x="4869424" y="1646365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rot="120000" flipV="1">
            <a:off x="9113207" y="1991492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rot="20640000">
            <a:off x="4757465" y="1412972"/>
            <a:ext cx="568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77,5%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 rot="20640000">
            <a:off x="7083404" y="2048982"/>
            <a:ext cx="63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161,0%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 rot="20640000">
            <a:off x="8965776" y="1795088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100,7%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125" name="Прямая со стрелкой 124"/>
          <p:cNvCxnSpPr/>
          <p:nvPr/>
        </p:nvCxnSpPr>
        <p:spPr>
          <a:xfrm rot="120000" flipV="1">
            <a:off x="2992660" y="2147313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120000" flipV="1">
            <a:off x="1019610" y="2361016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20640000">
            <a:off x="2865507" y="1911940"/>
            <a:ext cx="548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85,2%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 rot="20640000">
            <a:off x="903127" y="2098792"/>
            <a:ext cx="670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166,1%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rot="20640000">
            <a:off x="8102142" y="1943062"/>
            <a:ext cx="649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43,6%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130" name="Прямая со стрелкой 129"/>
          <p:cNvCxnSpPr/>
          <p:nvPr/>
        </p:nvCxnSpPr>
        <p:spPr>
          <a:xfrm rot="120000" flipV="1">
            <a:off x="3962611" y="1843608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 rot="20640000">
            <a:off x="1764922" y="1688703"/>
            <a:ext cx="65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112,5%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132" name="Диаграмма 1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940687"/>
              </p:ext>
            </p:extLst>
          </p:nvPr>
        </p:nvGraphicFramePr>
        <p:xfrm>
          <a:off x="215734" y="925655"/>
          <a:ext cx="5601994" cy="277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3" name="Диаграмма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632364"/>
              </p:ext>
            </p:extLst>
          </p:nvPr>
        </p:nvGraphicFramePr>
        <p:xfrm>
          <a:off x="6275672" y="999747"/>
          <a:ext cx="5670128" cy="252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4" name="Диаграмма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148831"/>
              </p:ext>
            </p:extLst>
          </p:nvPr>
        </p:nvGraphicFramePr>
        <p:xfrm>
          <a:off x="6487166" y="3553160"/>
          <a:ext cx="5473952" cy="251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35" name="Прямая со стрелкой 134"/>
          <p:cNvCxnSpPr/>
          <p:nvPr/>
        </p:nvCxnSpPr>
        <p:spPr>
          <a:xfrm rot="120000" flipV="1">
            <a:off x="7186421" y="2303784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rot="120000" flipV="1">
            <a:off x="8229805" y="2162712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rot="120000" flipV="1">
            <a:off x="9976046" y="1564283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120000" flipV="1">
            <a:off x="11025894" y="1508236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120000" flipV="1">
            <a:off x="10996088" y="3924426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rot="120000" flipV="1">
            <a:off x="7623412" y="4752716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rot="120000" flipV="1">
            <a:off x="8775478" y="4551820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rot="120000" flipV="1">
            <a:off x="9854710" y="4395024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20640000">
            <a:off x="9832374" y="1350093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94,3%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 rot="20640000">
            <a:off x="10860171" y="1297528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36,8%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rot="20640000">
            <a:off x="7509892" y="4494654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54,6%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 rot="20640000">
            <a:off x="8531828" y="4322777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17,3%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 rot="20640000">
            <a:off x="9671172" y="4134388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15,1%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20640000">
            <a:off x="10835383" y="3740501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12,3%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149" name="Диаграмма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545316"/>
              </p:ext>
            </p:extLst>
          </p:nvPr>
        </p:nvGraphicFramePr>
        <p:xfrm>
          <a:off x="290061" y="3611698"/>
          <a:ext cx="5932484" cy="245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50" name="Прямая со стрелкой 149"/>
          <p:cNvCxnSpPr/>
          <p:nvPr/>
        </p:nvCxnSpPr>
        <p:spPr>
          <a:xfrm rot="120000" flipV="1">
            <a:off x="1309180" y="4542967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rot="120000" flipV="1">
            <a:off x="2518035" y="4371297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rot="120000" flipV="1">
            <a:off x="3776597" y="4291179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120000" flipV="1">
            <a:off x="5057851" y="4210651"/>
            <a:ext cx="432048" cy="149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 rot="20640000">
            <a:off x="1158499" y="4310237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94,8%%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 rot="20640000">
            <a:off x="2385483" y="4142814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40,2%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 rot="20640000">
            <a:off x="3657737" y="4080045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90,8%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 rot="20640000">
            <a:off x="4956612" y="3995653"/>
            <a:ext cx="71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rebuchet MS" pitchFamily="34" charset="0"/>
              </a:rPr>
              <a:t>71,9%</a:t>
            </a:r>
            <a:endParaRPr lang="ru-RU" sz="1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158" name="Прямая со стрелкой 157"/>
          <p:cNvCxnSpPr/>
          <p:nvPr/>
        </p:nvCxnSpPr>
        <p:spPr>
          <a:xfrm>
            <a:off x="2455845" y="5034799"/>
            <a:ext cx="683850" cy="12895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 rot="455349">
            <a:off x="2540461" y="4893423"/>
            <a:ext cx="704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-2,3 %</a:t>
            </a:r>
            <a:endParaRPr lang="ru-RU" sz="10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160" name="Прямая со стрелкой 159"/>
          <p:cNvCxnSpPr/>
          <p:nvPr/>
        </p:nvCxnSpPr>
        <p:spPr>
          <a:xfrm>
            <a:off x="452225" y="5967212"/>
            <a:ext cx="532701" cy="180575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986500" y="5924817"/>
            <a:ext cx="881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Снижение НВВ, утвержденной на 2019 год к НВВ, утвержденной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93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3560</TotalTime>
  <Words>3025</Words>
  <Application>Microsoft Office PowerPoint</Application>
  <PresentationFormat>Широкоэкранный</PresentationFormat>
  <Paragraphs>1209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Gungsuh</vt:lpstr>
      <vt:lpstr>Arial</vt:lpstr>
      <vt:lpstr>Arial Black</vt:lpstr>
      <vt:lpstr>Calibri</vt:lpstr>
      <vt:lpstr>Calibri Light</vt:lpstr>
      <vt:lpstr>Impact</vt:lpstr>
      <vt:lpstr>Lucida Sans Unicode</vt:lpstr>
      <vt:lpstr>Tahoma</vt:lpstr>
      <vt:lpstr>Times New Roman</vt:lpstr>
      <vt:lpstr>Trebuchet MS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476</cp:revision>
  <cp:lastPrinted>2019-07-05T13:21:13Z</cp:lastPrinted>
  <dcterms:created xsi:type="dcterms:W3CDTF">2019-02-28T10:49:22Z</dcterms:created>
  <dcterms:modified xsi:type="dcterms:W3CDTF">2019-07-11T10:31:47Z</dcterms:modified>
</cp:coreProperties>
</file>